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/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0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9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/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8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66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  <a:extLst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7" name="Corpo livello uno…"/>
          <p:cNvSpPr txBox="1"/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6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7144" y="4086532"/>
            <a:ext cx="21673496" cy="5542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“Il principale motivo per cui avete paura di parlare in pubblico è semplicemente la mancanza di abitudine a parlare in pubblico.”…"/>
          <p:cNvSpPr txBox="1"/>
          <p:nvPr/>
        </p:nvSpPr>
        <p:spPr>
          <a:xfrm>
            <a:off x="2348067" y="2560439"/>
            <a:ext cx="19900504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i="1" sz="64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“Il principale motivo per cui avete paura di parlare in pubblico è semplicemente la mancanza di abitudine a parlare in pubblico.”</a:t>
            </a:r>
          </a:p>
          <a:p>
            <a:pPr defTabSz="642937">
              <a:lnSpc>
                <a:spcPts val="11100"/>
              </a:lnSpc>
              <a:defRPr b="1" i="1" sz="6400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Dale Carnegie</a:t>
            </a:r>
          </a:p>
        </p:txBody>
      </p:sp>
      <p:pic>
        <p:nvPicPr>
          <p:cNvPr id="180" name="pallina-lampadina-small.png" descr="pallina-lampadina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empre più spesso, le aziende si trovano a dover formare e rendere efficaci i propri team di lavoro in tempi rapidi, al fine di massimizzare le performance nel minor tempo possibile: ogni gruppo di persone, come è noto infatti, attraversa le 4 fasi del n"/>
          <p:cNvSpPr txBox="1"/>
          <p:nvPr/>
        </p:nvSpPr>
        <p:spPr>
          <a:xfrm>
            <a:off x="501650" y="2278062"/>
            <a:ext cx="13651197" cy="1076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Sempre più spesso, le aziende si trovano a dover formare e rendere efficaci i propri team di lavoro in tempi rapidi, al fine di massimizzare le performance nel minor tempo possibile: ogni gruppo di persone, come è noto infatti, attraversa le 4 fasi del noto modello di Tuckman: forming, storming, norming e performing e quest’ultima fase si può raggiungere solo attraverso un clima sereno e cooperativo, una comunicazione condivisa e un allineamento costante.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Per raggiungere l’ambita fase di performance sono però necessari strumenti adeguati e competenze profonde, altrimenti c’è il rischio di impiegare molto tempo o, nel peggiore dei casi, di non raggiungere mai l’obiettivo.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Il percorso “Teamworking Efficace” consente quindi di sviluppare la coesione necessaria e di acquisire strumenti efficaci e immediatamente applicabili come, ad esempio la M.A.T. ovvero la Mappa di Allieneamento del Team, un tool che facilita il controllo e la condivisione gli obiettivi comuni, degli impegni, delle risorse e dei rischi.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Un percorso che combina teoria e pratica, attraverso giochi ed esperienze dirette, per accelerare la coesione del team e per acquisire tutte quelle competenze necessarie per renderlo performante da subito.</a:t>
            </a:r>
          </a:p>
        </p:txBody>
      </p:sp>
      <p:pic>
        <p:nvPicPr>
          <p:cNvPr id="183" name="Depositphotos_67799165_XL.jpg" descr="Depositphotos_67799165_XL.jpg"/>
          <p:cNvPicPr>
            <a:picLocks noChangeAspect="1"/>
          </p:cNvPicPr>
          <p:nvPr/>
        </p:nvPicPr>
        <p:blipFill>
          <a:blip r:embed="rId2">
            <a:extLst/>
          </a:blip>
          <a:srcRect l="34090" t="0" r="18605" b="0"/>
          <a:stretch>
            <a:fillRect/>
          </a:stretch>
        </p:blipFill>
        <p:spPr>
          <a:xfrm>
            <a:off x="14685962" y="0"/>
            <a:ext cx="973226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IL CORSO"/>
          <p:cNvSpPr txBox="1"/>
          <p:nvPr/>
        </p:nvSpPr>
        <p:spPr>
          <a:xfrm>
            <a:off x="227488" y="5471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IL CORSO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n questa sezione capiremo cosa rende davvero coeso ed efficace un team e quali sono gli elementi che consentono a un gruppo di persone di passare dalla fase iniziale di creazione del team (forming), affrontare e superare i conflitti (storming), fino a r"/>
          <p:cNvSpPr txBox="1"/>
          <p:nvPr/>
        </p:nvSpPr>
        <p:spPr>
          <a:xfrm>
            <a:off x="1545152" y="8558381"/>
            <a:ext cx="10001931" cy="378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In questa sezione capiremo cosa rende davvero coeso ed efficace un team e quali sono gli elementi che consentono a un gruppo di persone di passare dalla fase iniziale di creazione del team (forming), affrontare e superare i conflitti (storming), fino a raggiungere la piena capacità di collaborare e ottenere risultati insieme durante la fase di performance (performing).</a:t>
            </a:r>
          </a:p>
        </p:txBody>
      </p:sp>
      <p:sp>
        <p:nvSpPr>
          <p:cNvPr id="187" name="La comunicazione tra persone è considerata ancora aggi la migliore “tecnologia” possibile nell’interazione tra persone ed è proprio per questo che riveste un’importanza cruciale nella capacità di un team di perfromare in maniera efficace.…"/>
          <p:cNvSpPr txBox="1"/>
          <p:nvPr/>
        </p:nvSpPr>
        <p:spPr>
          <a:xfrm>
            <a:off x="12827224" y="8558381"/>
            <a:ext cx="10328064" cy="378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pc="-72" sz="3600">
                <a:solidFill>
                  <a:srgbClr val="516F7B"/>
                </a:solidFill>
              </a:defRPr>
            </a:pPr>
            <a:r>
              <a:t>La comunicazione tra persone è considerata ancora aggi la migliore “tecnologia” possibile nell’interazione tra persone ed è proprio per questo che riveste un’importanza cruciale nella capacità di un team di perfromare in maniera efficace.</a:t>
            </a:r>
          </a:p>
          <a:p>
            <a:pPr algn="l">
              <a:defRPr spc="-72" sz="3600">
                <a:solidFill>
                  <a:srgbClr val="516F7B"/>
                </a:solidFill>
              </a:defRPr>
            </a:pPr>
            <a:r>
              <a:t>Capire come comunicare e come condividere le informazioni è quindi una delle chiavi del successo di un team.</a:t>
            </a:r>
          </a:p>
        </p:txBody>
      </p:sp>
      <p:pic>
        <p:nvPicPr>
          <p:cNvPr id="188" name="Immagine" descr="Immag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075" y="444103"/>
            <a:ext cx="9538485" cy="6795244"/>
          </a:xfrm>
          <a:prstGeom prst="rect">
            <a:avLst/>
          </a:prstGeom>
        </p:spPr>
      </p:pic>
      <p:pic>
        <p:nvPicPr>
          <p:cNvPr id="189" name="Communication.jpg" descr="Communication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8013" y="444103"/>
            <a:ext cx="9538486" cy="6795244"/>
          </a:xfrm>
          <a:prstGeom prst="rect">
            <a:avLst/>
          </a:prstGeom>
        </p:spPr>
      </p:pic>
      <p:sp>
        <p:nvSpPr>
          <p:cNvPr id="190" name="Efficacia del Team"/>
          <p:cNvSpPr txBox="1"/>
          <p:nvPr/>
        </p:nvSpPr>
        <p:spPr>
          <a:xfrm>
            <a:off x="1228712" y="7417850"/>
            <a:ext cx="7901267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Efficacia del Team</a:t>
            </a:r>
          </a:p>
        </p:txBody>
      </p:sp>
      <p:sp>
        <p:nvSpPr>
          <p:cNvPr id="191" name="Comunicazione efficace"/>
          <p:cNvSpPr txBox="1"/>
          <p:nvPr/>
        </p:nvSpPr>
        <p:spPr>
          <a:xfrm>
            <a:off x="12684112" y="741785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Comunicazione efficace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 due elementi fondamentali per garantire che un team operi in modo efficace e sereno sono il clima e l’allineamento: il primo dipende da diversi fattori, tra cui la comunicazione, che gioca un ruolo cruciale nell’instaurare un ambiente collaborativo e a"/>
          <p:cNvSpPr txBox="1"/>
          <p:nvPr/>
        </p:nvSpPr>
        <p:spPr>
          <a:xfrm>
            <a:off x="1545152" y="8558381"/>
            <a:ext cx="10001931" cy="378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I due elementi fondamentali per garantire che un team operi in modo efficace e sereno sono il clima e l’allineamento: il primo dipende da diversi fattori, tra cui la comunicazione, che gioca un ruolo cruciale nell’instaurare un ambiente collaborativo e aperto. Per quanto riguarda l’allineamento, invece, è fondamentale acquisire e utilizzare opportuni strumenti come, ad esempio, la M.A.T.</a:t>
            </a:r>
          </a:p>
        </p:txBody>
      </p:sp>
      <p:sp>
        <p:nvSpPr>
          <p:cNvPr id="194" name="Il lavoro di squadra è una competenza che si sviluppa principalmente attraverso l’esperienza pratica, ed è proprio per questo motivo che durante il percorso “TeamWorking” efficace vengono proposti una serie di esercizi e giochi che permettono ai partecip"/>
          <p:cNvSpPr txBox="1"/>
          <p:nvPr/>
        </p:nvSpPr>
        <p:spPr>
          <a:xfrm>
            <a:off x="12827224" y="8558380"/>
            <a:ext cx="10328064" cy="430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Il lavoro di squadra è una competenza che si sviluppa principalmente attraverso l’esperienza pratica, ed è proprio per questo motivo che durante il percorso “TeamWorking” efficace vengono proposti una serie di esercizi e giochi che permettono ai partecipanti non solo di mettere in pratica le nozioni apprese, ma anche di esplorare nuove strategie e approcci collaborativi,  aumentando così la capacità di lavorare bene insieme.</a:t>
            </a:r>
          </a:p>
        </p:txBody>
      </p:sp>
      <p:pic>
        <p:nvPicPr>
          <p:cNvPr id="195" name="Tem03 (1).jpg" descr="Tem03 (1)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075" y="444103"/>
            <a:ext cx="9538485" cy="6795244"/>
          </a:xfrm>
          <a:prstGeom prst="rect">
            <a:avLst/>
          </a:prstGeom>
        </p:spPr>
      </p:pic>
      <p:pic>
        <p:nvPicPr>
          <p:cNvPr id="196" name="Puzzle.jpg" descr="Puzzl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8013" y="444103"/>
            <a:ext cx="9538486" cy="6795244"/>
          </a:xfrm>
          <a:prstGeom prst="rect">
            <a:avLst/>
          </a:prstGeom>
        </p:spPr>
      </p:pic>
      <p:sp>
        <p:nvSpPr>
          <p:cNvPr id="197" name="Allineamento e clima"/>
          <p:cNvSpPr txBox="1"/>
          <p:nvPr/>
        </p:nvSpPr>
        <p:spPr>
          <a:xfrm>
            <a:off x="1228712" y="7417850"/>
            <a:ext cx="7901267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Allineamento e clima</a:t>
            </a:r>
          </a:p>
        </p:txBody>
      </p:sp>
      <p:sp>
        <p:nvSpPr>
          <p:cNvPr id="198" name="Esercizi pratici"/>
          <p:cNvSpPr txBox="1"/>
          <p:nvPr/>
        </p:nvSpPr>
        <p:spPr>
          <a:xfrm>
            <a:off x="12684112" y="741785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Esercizi pratici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a M.A.T. (Mappa di Allineamento del Team) rappresenta uno strumento straordinariamente efficace per favorire la discussione e la condivisione di informazioni ed esperienze riguardanti gli obiettivi comuni, gli impegni individuali di ciascun membro, le r"/>
          <p:cNvSpPr txBox="1"/>
          <p:nvPr/>
        </p:nvSpPr>
        <p:spPr>
          <a:xfrm>
            <a:off x="1545152" y="8558380"/>
            <a:ext cx="10001931" cy="430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La M.A.T. (Mappa di Allineamento del Team) rappresenta uno strumento straordinariamente efficace per favorire la discussione e la condivisione di informazioni ed esperienze riguardanti gli obiettivi comuni, gli impegni individuali di ciascun membro, le risorse attualmente disponibili e quelle da acquisire, nonché la valutazione dei rischi. Si tratta quindi di uno strumento essenziale per guidare il team attraverso tutte le fasi di un progetto.</a:t>
            </a:r>
          </a:p>
        </p:txBody>
      </p:sp>
      <p:sp>
        <p:nvSpPr>
          <p:cNvPr id="201" name="Una delle fasi in cui un team può rimanere per molto tempo, soprattutto se non vi è un buon allineamento e un clima adeguato, è la fase di storming. Qui, le persone possono sperimentare situazioni di stress e possono emergere conflitti più o meno evident"/>
          <p:cNvSpPr txBox="1"/>
          <p:nvPr/>
        </p:nvSpPr>
        <p:spPr>
          <a:xfrm>
            <a:off x="12852624" y="8558380"/>
            <a:ext cx="10697555" cy="482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Una delle fasi in cui un team può rimanere per molto tempo, soprattutto se non vi è un buon allineamento e un clima adeguato, è la fase di storming. Qui, le persone possono sperimentare situazioni di stress e possono emergere conflitti più o meno evidenti. Superare questa fase riveste un’importanza fondamentale, e ciò può essere conseguito mediante una maggiore consapevolezza del lavoro di squadra e, soprattutto, attraverso l’adozione di strumenti appropriati per gestire i conflitti.</a:t>
            </a:r>
          </a:p>
        </p:txBody>
      </p:sp>
      <p:pic>
        <p:nvPicPr>
          <p:cNvPr id="202" name="Tem04 (1).jpg" descr="Tem04 (1)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075" y="444103"/>
            <a:ext cx="9538485" cy="6795244"/>
          </a:xfrm>
          <a:prstGeom prst="rect">
            <a:avLst/>
          </a:prstGeom>
        </p:spPr>
      </p:pic>
      <p:pic>
        <p:nvPicPr>
          <p:cNvPr id="203" name="Tem05.jpg" descr="Tem05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8013" y="444103"/>
            <a:ext cx="9538486" cy="6795244"/>
          </a:xfrm>
          <a:prstGeom prst="rect">
            <a:avLst/>
          </a:prstGeom>
        </p:spPr>
      </p:pic>
      <p:sp>
        <p:nvSpPr>
          <p:cNvPr id="204" name="Mappa di allineamento"/>
          <p:cNvSpPr txBox="1"/>
          <p:nvPr/>
        </p:nvSpPr>
        <p:spPr>
          <a:xfrm>
            <a:off x="1228712" y="7417850"/>
            <a:ext cx="9702484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Mappa di allineamento</a:t>
            </a:r>
          </a:p>
        </p:txBody>
      </p:sp>
      <p:sp>
        <p:nvSpPr>
          <p:cNvPr id="205" name="Superare i conflitti"/>
          <p:cNvSpPr txBox="1"/>
          <p:nvPr/>
        </p:nvSpPr>
        <p:spPr>
          <a:xfrm>
            <a:off x="12684112" y="741785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Superare i conflitti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l termine del corso proposto, è possibile integrare un'attività di teambuilding come conclusione finale.  Questo elemento aggiuntivo è pensato per offrire a tutti i partecipanti l'opportunità di applicare in modo pratico e approfondito le competenze e l"/>
          <p:cNvSpPr txBox="1"/>
          <p:nvPr/>
        </p:nvSpPr>
        <p:spPr>
          <a:xfrm>
            <a:off x="755650" y="2966402"/>
            <a:ext cx="10210191" cy="9307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lnSpc>
                <a:spcPct val="110000"/>
              </a:lnSpc>
              <a:defRPr spc="-78" sz="3900">
                <a:solidFill>
                  <a:srgbClr val="516F7B"/>
                </a:solidFill>
              </a:defRPr>
            </a:pPr>
            <a:r>
              <a:t>Al termine del corso proposto, è possibile integrare un'attività di teambuilding come conclusione finale. </a:t>
            </a:r>
            <a:br/>
            <a:r>
              <a:t>Questo elemento aggiuntivo è pensato per offrire a tutti i partecipanti l'opportunità di applicare in modo pratico e approfondito le competenze e le conoscenze acquisite durante il corso stesso. Attraverso esercizi interattivi e collaborativi, i partecipanti potranno sperimentare direttamente e in maniera più completa i principi e le tecniche discussi, rafforzando al contempo lo spirito di squadra e la coesione del gruppo.</a:t>
            </a:r>
            <a:br/>
            <a:r>
              <a:t>Questa fase finale mira a consolidare l'apprendimento in un contesto dinamico, divertente e coinvolgente, permettendo ai partecipanti di valorizzare al meglio l'esperienza formativa complessiva.</a:t>
            </a:r>
          </a:p>
        </p:txBody>
      </p:sp>
      <p:sp>
        <p:nvSpPr>
          <p:cNvPr id="208" name="Teambuilding"/>
          <p:cNvSpPr txBox="1"/>
          <p:nvPr/>
        </p:nvSpPr>
        <p:spPr>
          <a:xfrm>
            <a:off x="354488" y="1131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Teambuilding</a:t>
            </a:r>
          </a:p>
        </p:txBody>
      </p:sp>
      <p:pic>
        <p:nvPicPr>
          <p:cNvPr id="209" name="Depositphotos_151403044_XL.jpg" descr="Depositphotos_151403044_XL.jpg"/>
          <p:cNvPicPr>
            <a:picLocks noChangeAspect="1"/>
          </p:cNvPicPr>
          <p:nvPr/>
        </p:nvPicPr>
        <p:blipFill>
          <a:blip r:embed="rId2">
            <a:extLst/>
          </a:blip>
          <a:srcRect l="19666" t="0" r="17514" b="0"/>
          <a:stretch>
            <a:fillRect/>
          </a:stretch>
        </p:blipFill>
        <p:spPr>
          <a:xfrm>
            <a:off x="11511911" y="0"/>
            <a:ext cx="1291033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Stock-642891484.jpg" descr="iStock-642891484.jpg"/>
          <p:cNvPicPr>
            <a:picLocks noChangeAspect="1"/>
          </p:cNvPicPr>
          <p:nvPr/>
        </p:nvPicPr>
        <p:blipFill>
          <a:blip r:embed="rId2">
            <a:extLst/>
          </a:blip>
          <a:srcRect l="42200" t="0" r="0" b="0"/>
          <a:stretch>
            <a:fillRect/>
          </a:stretch>
        </p:blipFill>
        <p:spPr>
          <a:xfrm flipH="1">
            <a:off x="12563620" y="0"/>
            <a:ext cx="1189176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Partecipanti: massimo 16…"/>
          <p:cNvSpPr txBox="1"/>
          <p:nvPr/>
        </p:nvSpPr>
        <p:spPr>
          <a:xfrm>
            <a:off x="842906" y="3000226"/>
            <a:ext cx="11116966" cy="890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Partecipanti:</a:t>
            </a:r>
            <a:r>
              <a:t> massimo 16</a:t>
            </a:r>
          </a:p>
          <a:p>
            <a:pPr algn="just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Durata: </a:t>
            </a:r>
            <a:r>
              <a:t>da 1 a 2 giorni</a:t>
            </a:r>
          </a:p>
          <a:p>
            <a:pPr algn="just">
              <a:defRPr spc="-39" sz="4000">
                <a:solidFill>
                  <a:srgbClr val="516F7B"/>
                </a:solidFill>
              </a:defRPr>
            </a:pPr>
          </a:p>
          <a:p>
            <a:pPr algn="just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Indicazioni: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Per svolgere al meglio l’attività, serve un'aula abbastanza grande con tavolini possibilmente separati (o separabili) idealmente per team da massimo 4 persone, oltre ovviamente al proiettore e allo schermo.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Per migliorare le esercitazioni, l'ideale sarebbe avere un flipchart per ogni team, anche se non è obbligatorio.</a:t>
            </a:r>
            <a:br/>
          </a:p>
          <a:p>
            <a:pPr algn="just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Materiale:</a:t>
            </a:r>
          </a:p>
          <a:p>
            <a:pPr marL="228600" indent="-228600" algn="just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Proiettore, schermo e possibilmente impianto audio</a:t>
            </a:r>
          </a:p>
          <a:p>
            <a:pPr marL="228600" indent="-228600" algn="just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Flipchart (lavagna a fogli mobili)</a:t>
            </a:r>
          </a:p>
          <a:p>
            <a:pPr marL="228600" indent="-228600" algn="just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Location adeguata</a:t>
            </a:r>
          </a:p>
        </p:txBody>
      </p:sp>
      <p:sp>
        <p:nvSpPr>
          <p:cNvPr id="213" name="INDICAZIONI"/>
          <p:cNvSpPr txBox="1"/>
          <p:nvPr/>
        </p:nvSpPr>
        <p:spPr>
          <a:xfrm>
            <a:off x="462262" y="750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INDICAZIONI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MaxVellucci.jpg" descr="MaxVellucci.jpg"/>
          <p:cNvPicPr>
            <a:picLocks noChangeAspect="1"/>
          </p:cNvPicPr>
          <p:nvPr/>
        </p:nvPicPr>
        <p:blipFill>
          <a:blip r:embed="rId2">
            <a:extLst/>
          </a:blip>
          <a:srcRect l="13856" t="1390" r="14678" b="1390"/>
          <a:stretch>
            <a:fillRect/>
          </a:stretch>
        </p:blipFill>
        <p:spPr>
          <a:xfrm>
            <a:off x="-62462" y="-58341"/>
            <a:ext cx="10234786" cy="1383273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Da più di 20 anni mi occupo di formazione nell’ambito delle soft skills con una particolare specializzazione su temi come la comunicazione, il pensiero creativo e innovativo, il creative problem solving e la leadership.…"/>
          <p:cNvSpPr txBox="1"/>
          <p:nvPr/>
        </p:nvSpPr>
        <p:spPr>
          <a:xfrm>
            <a:off x="10738693" y="2054987"/>
            <a:ext cx="12779714" cy="1079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800">
                <a:solidFill>
                  <a:srgbClr val="516F7B"/>
                </a:solidFill>
              </a:defRPr>
            </a:pPr>
            <a:r>
              <a:t>Da più di 20 anni mi occupo di formazione nell’ambito delle s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oft skills</a:t>
            </a:r>
            <a:r>
              <a:t> con una particolare specializzazione su temi come la comunicazione, il pensiero creativo e innovativo, il creative problem solving e la leadership.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In particolare mi occupo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public speaking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presentation skills</a:t>
            </a:r>
            <a:r>
              <a:t>, comunicazione dal vivo e online,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storytelling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slidemaking,</a:t>
            </a:r>
            <a:r>
              <a:t> e comunicazione intergruppo attraverso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teambuilding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teamworking</a:t>
            </a:r>
            <a:r>
              <a:t>.</a:t>
            </a:r>
            <a:br/>
            <a:r>
              <a:t>Mi occupo inoltre di tutti quei processi che sono alla base della creatività e della capacità di problem solving, atti a sviluppare un pensiero orientato all’innovazione.</a:t>
            </a:r>
            <a:br/>
            <a:r>
              <a:t>In aggiunta, affianco le aziende per la realizzazione di eventi e progetti di </a:t>
            </a:r>
            <a:r>
              <a:rPr b="1" i="1">
                <a:latin typeface="Gill Sans"/>
                <a:ea typeface="Gill Sans"/>
                <a:cs typeface="Gill Sans"/>
                <a:sym typeface="Gill Sans"/>
              </a:rPr>
              <a:t>comunicazione interna ed esterna</a:t>
            </a:r>
            <a:r>
              <a:t>. 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Sono inoltre il fondatore del metodo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Improv4Business</a:t>
            </a:r>
            <a:r>
              <a:t> che utilizza i principi dell’improvvisazione nell’ambito della formazione sia personale che professionale, con l’obiettivo di fornire gli strumenti per adattarsi meglio ai cambiamenti e per sviluppare il proprio potenziale al massimo, soprattutto nella capacità di lavorare in team.</a:t>
            </a:r>
          </a:p>
        </p:txBody>
      </p:sp>
      <p:sp>
        <p:nvSpPr>
          <p:cNvPr id="217" name="CHI SONO"/>
          <p:cNvSpPr txBox="1"/>
          <p:nvPr/>
        </p:nvSpPr>
        <p:spPr>
          <a:xfrm>
            <a:off x="10285888" y="242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CHI SONO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