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olo Testo"/>
          <p:cNvSpPr txBox="1">
            <a:spLocks noGrp="1"/>
          </p:cNvSpPr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2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1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0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0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3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Immagine"/>
          <p:cNvSpPr>
            <a:spLocks noGrp="1"/>
          </p:cNvSpPr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1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0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5"/>
          <p:cNvSpPr>
            <a:spLocks noGrp="1"/>
          </p:cNvSpPr>
          <p:nvPr>
            <p:ph type="pic" idx="21"/>
          </p:nvPr>
        </p:nvSpPr>
        <p:spPr>
          <a:xfrm>
            <a:off x="2462114" y="1384939"/>
            <a:ext cx="19459773" cy="1094612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67670" y="11238272"/>
            <a:ext cx="4540614" cy="584201"/>
          </a:xfrm>
          <a:prstGeom prst="rect">
            <a:avLst/>
          </a:prstGeom>
        </p:spPr>
        <p:txBody>
          <a:bodyPr lIns="72974" tIns="72974" rIns="72974" bIns="72974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8" name="Titolo Testo"/>
          <p:cNvSpPr txBox="1">
            <a:spLocks noGrp="1"/>
          </p:cNvSpPr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dobeStock_274024648.jpeg" descr="AdobeStock_274024648.jpeg"/>
          <p:cNvPicPr>
            <a:picLocks noChangeAspect="1"/>
          </p:cNvPicPr>
          <p:nvPr/>
        </p:nvPicPr>
        <p:blipFill>
          <a:blip r:embed="rId2"/>
          <a:srcRect b="16014"/>
          <a:stretch>
            <a:fillRect/>
          </a:stretch>
        </p:blipFill>
        <p:spPr>
          <a:xfrm>
            <a:off x="-147241" y="-50800"/>
            <a:ext cx="24678482" cy="1381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MIND FRAME"/>
          <p:cNvSpPr txBox="1"/>
          <p:nvPr/>
        </p:nvSpPr>
        <p:spPr>
          <a:xfrm>
            <a:off x="6575468" y="8774958"/>
            <a:ext cx="16973464" cy="3584986"/>
          </a:xfrm>
          <a:prstGeom prst="rect">
            <a:avLst/>
          </a:prstGeom>
          <a:ln w="12700">
            <a:miter lim="400000"/>
          </a:ln>
          <a:effectLst>
            <a:outerShdw dist="184184" dir="5056422" rotWithShape="0">
              <a:srgbClr val="000000">
                <a:alpha val="6584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0" spc="999">
                <a:solidFill>
                  <a:srgbClr val="FFFFFF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t>MIND FRAME</a:t>
            </a:r>
          </a:p>
        </p:txBody>
      </p:sp>
      <p:sp>
        <p:nvSpPr>
          <p:cNvPr id="179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llina-lampadina-small.png" descr="pallina-lampadina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&quot;Non potete fare affidamento sui vostri occhi,…"/>
          <p:cNvSpPr txBox="1"/>
          <p:nvPr/>
        </p:nvSpPr>
        <p:spPr>
          <a:xfrm>
            <a:off x="5204376" y="2560439"/>
            <a:ext cx="14187886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sz="6400" i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"Non potete fare affidamento sui vostri occhi, </a:t>
            </a:r>
          </a:p>
          <a:p>
            <a:pPr defTabSz="642937">
              <a:lnSpc>
                <a:spcPts val="9100"/>
              </a:lnSpc>
              <a:defRPr sz="6400" i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se la vostra immaginazione è fuori fuoco”</a:t>
            </a:r>
          </a:p>
          <a:p>
            <a:pPr defTabSz="642937">
              <a:lnSpc>
                <a:spcPts val="11100"/>
              </a:lnSpc>
              <a:defRPr sz="6400" b="1" i="1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Mark Twain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Stock-599922122.jpg" descr="iStock-599922122.jpg"/>
          <p:cNvPicPr>
            <a:picLocks noChangeAspect="1"/>
          </p:cNvPicPr>
          <p:nvPr/>
        </p:nvPicPr>
        <p:blipFill>
          <a:blip r:embed="rId2"/>
          <a:srcRect l="22539"/>
          <a:stretch>
            <a:fillRect/>
          </a:stretch>
        </p:blipFill>
        <p:spPr>
          <a:xfrm>
            <a:off x="12666684" y="-2002396"/>
            <a:ext cx="18366712" cy="1580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Mind Frame è un team building intrigante e particolarmente sfidante, che metterà in gioco le diverse competenze dei partecipanti per poter arrivare fino alla fine del percorso in un mix tra caccia al tesoro ed escape room.…"/>
          <p:cNvSpPr txBox="1"/>
          <p:nvPr/>
        </p:nvSpPr>
        <p:spPr>
          <a:xfrm>
            <a:off x="730249" y="1832489"/>
            <a:ext cx="11336736" cy="1177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/>
              <a:t>Mind Frame </a:t>
            </a:r>
            <a:r>
              <a:rPr dirty="0" err="1"/>
              <a:t>è</a:t>
            </a:r>
            <a:r>
              <a:rPr dirty="0"/>
              <a:t> un team building intrigante e </a:t>
            </a:r>
            <a:r>
              <a:rPr dirty="0" err="1"/>
              <a:t>particolarmente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sfidante</a:t>
            </a:r>
            <a:r>
              <a:rPr dirty="0"/>
              <a:t>,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metterà</a:t>
            </a:r>
            <a:r>
              <a:rPr dirty="0"/>
              <a:t> in </a:t>
            </a:r>
            <a:r>
              <a:rPr dirty="0" err="1"/>
              <a:t>gioco</a:t>
            </a:r>
            <a:r>
              <a:rPr dirty="0"/>
              <a:t> le diverse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competenze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partecipanti</a:t>
            </a:r>
            <a:r>
              <a:rPr dirty="0"/>
              <a:t> per </a:t>
            </a:r>
            <a:r>
              <a:rPr dirty="0" err="1"/>
              <a:t>poter</a:t>
            </a:r>
            <a:r>
              <a:rPr dirty="0"/>
              <a:t> </a:t>
            </a:r>
            <a:r>
              <a:rPr dirty="0" err="1"/>
              <a:t>arrivare</a:t>
            </a:r>
            <a:r>
              <a:rPr dirty="0"/>
              <a:t> </a:t>
            </a:r>
            <a:r>
              <a:rPr dirty="0" err="1"/>
              <a:t>fino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fine del </a:t>
            </a:r>
            <a:r>
              <a:rPr dirty="0" err="1"/>
              <a:t>percorso</a:t>
            </a:r>
            <a:r>
              <a:rPr dirty="0"/>
              <a:t> in un mix </a:t>
            </a:r>
            <a:r>
              <a:rPr dirty="0" err="1"/>
              <a:t>tra</a:t>
            </a:r>
            <a:r>
              <a:rPr dirty="0"/>
              <a:t>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caccia al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tesoro</a:t>
            </a:r>
            <a:r>
              <a:rPr dirty="0"/>
              <a:t> ed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scape room.</a:t>
            </a:r>
          </a:p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/>
              <a:t>I </a:t>
            </a:r>
            <a:r>
              <a:rPr dirty="0" err="1"/>
              <a:t>partecipanti</a:t>
            </a:r>
            <a:r>
              <a:rPr dirty="0"/>
              <a:t>, </a:t>
            </a:r>
            <a:r>
              <a:rPr dirty="0" err="1"/>
              <a:t>utilizzando</a:t>
            </a:r>
            <a:r>
              <a:rPr dirty="0"/>
              <a:t> un </a:t>
            </a:r>
            <a:r>
              <a:rPr dirty="0" err="1"/>
              <a:t>cellulare</a:t>
            </a:r>
            <a:r>
              <a:rPr dirty="0"/>
              <a:t> per </a:t>
            </a:r>
            <a:r>
              <a:rPr dirty="0" err="1"/>
              <a:t>squadra</a:t>
            </a:r>
            <a:r>
              <a:rPr dirty="0"/>
              <a:t>, </a:t>
            </a:r>
            <a:r>
              <a:rPr dirty="0" err="1"/>
              <a:t>dovranno</a:t>
            </a:r>
            <a:r>
              <a:rPr dirty="0"/>
              <a:t> </a:t>
            </a:r>
            <a:r>
              <a:rPr dirty="0" err="1"/>
              <a:t>infatti</a:t>
            </a:r>
            <a:r>
              <a:rPr dirty="0"/>
              <a:t>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particolare</a:t>
            </a:r>
            <a:r>
              <a:rPr dirty="0"/>
              <a:t> </a:t>
            </a:r>
            <a:r>
              <a:rPr dirty="0" err="1"/>
              <a:t>serie</a:t>
            </a:r>
            <a:r>
              <a:rPr dirty="0"/>
              <a:t> di </a:t>
            </a:r>
            <a:r>
              <a:rPr dirty="0" err="1"/>
              <a:t>fotografie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verranno</a:t>
            </a:r>
            <a:r>
              <a:rPr dirty="0"/>
              <a:t> via via </a:t>
            </a:r>
            <a:r>
              <a:rPr dirty="0" err="1"/>
              <a:t>commissionate</a:t>
            </a:r>
            <a:r>
              <a:rPr dirty="0"/>
              <a:t>, </a:t>
            </a:r>
            <a:r>
              <a:rPr dirty="0" err="1"/>
              <a:t>sia</a:t>
            </a:r>
            <a:r>
              <a:rPr dirty="0"/>
              <a:t> in </a:t>
            </a:r>
            <a:r>
              <a:rPr dirty="0" err="1"/>
              <a:t>situazioni</a:t>
            </a:r>
            <a:r>
              <a:rPr dirty="0"/>
              <a:t>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indoor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outdoor</a:t>
            </a:r>
            <a:r>
              <a:rPr dirty="0"/>
              <a:t>, </a:t>
            </a:r>
            <a:r>
              <a:rPr dirty="0" err="1"/>
              <a:t>sfruttando</a:t>
            </a:r>
            <a:r>
              <a:rPr dirty="0"/>
              <a:t> </a:t>
            </a:r>
            <a:r>
              <a:rPr dirty="0" err="1"/>
              <a:t>eventualmente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diversi</a:t>
            </a:r>
            <a:r>
              <a:rPr dirty="0"/>
              <a:t> </a:t>
            </a:r>
            <a:r>
              <a:rPr dirty="0" err="1"/>
              <a:t>spazi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location </a:t>
            </a:r>
            <a:r>
              <a:rPr dirty="0" err="1"/>
              <a:t>che</a:t>
            </a:r>
            <a:r>
              <a:rPr dirty="0"/>
              <a:t> li </a:t>
            </a:r>
            <a:r>
              <a:rPr dirty="0" err="1"/>
              <a:t>ospita</a:t>
            </a:r>
            <a:r>
              <a:rPr dirty="0"/>
              <a:t>.</a:t>
            </a:r>
          </a:p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foto</a:t>
            </a:r>
            <a:r>
              <a:rPr dirty="0"/>
              <a:t> </a:t>
            </a:r>
            <a:r>
              <a:rPr dirty="0" err="1"/>
              <a:t>richiederà</a:t>
            </a:r>
            <a:r>
              <a:rPr dirty="0"/>
              <a:t> un </a:t>
            </a:r>
            <a:r>
              <a:rPr dirty="0" err="1"/>
              <a:t>diverso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di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approccio</a:t>
            </a:r>
            <a:r>
              <a:rPr dirty="0"/>
              <a:t> e </a:t>
            </a:r>
            <a:r>
              <a:rPr dirty="0" err="1"/>
              <a:t>verterà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ambiti</a:t>
            </a:r>
            <a:r>
              <a:rPr dirty="0"/>
              <a:t> </a:t>
            </a:r>
            <a:r>
              <a:rPr dirty="0" err="1"/>
              <a:t>differenti</a:t>
            </a:r>
            <a:r>
              <a:rPr dirty="0"/>
              <a:t> e </a:t>
            </a:r>
            <a:r>
              <a:rPr dirty="0" err="1"/>
              <a:t>variegati</a:t>
            </a:r>
            <a:r>
              <a:rPr dirty="0"/>
              <a:t>: </a:t>
            </a:r>
            <a:r>
              <a:rPr dirty="0" err="1"/>
              <a:t>osservazione</a:t>
            </a:r>
            <a:r>
              <a:rPr dirty="0"/>
              <a:t>, </a:t>
            </a:r>
            <a:r>
              <a:rPr dirty="0" err="1"/>
              <a:t>pensiero</a:t>
            </a:r>
            <a:r>
              <a:rPr dirty="0"/>
              <a:t> </a:t>
            </a:r>
            <a:r>
              <a:rPr dirty="0" err="1"/>
              <a:t>laterale</a:t>
            </a:r>
            <a:r>
              <a:rPr dirty="0"/>
              <a:t>, </a:t>
            </a:r>
            <a:r>
              <a:rPr dirty="0" err="1"/>
              <a:t>lavoro</a:t>
            </a:r>
            <a:r>
              <a:rPr dirty="0"/>
              <a:t> di </a:t>
            </a:r>
            <a:r>
              <a:rPr dirty="0" err="1"/>
              <a:t>squadra</a:t>
            </a:r>
            <a:r>
              <a:rPr dirty="0"/>
              <a:t>, </a:t>
            </a:r>
            <a:r>
              <a:rPr dirty="0" err="1"/>
              <a:t>ascolto</a:t>
            </a:r>
            <a:r>
              <a:rPr dirty="0"/>
              <a:t>, </a:t>
            </a:r>
            <a:r>
              <a:rPr dirty="0" err="1"/>
              <a:t>pianificazione</a:t>
            </a:r>
            <a:r>
              <a:rPr dirty="0"/>
              <a:t>, </a:t>
            </a:r>
            <a:r>
              <a:rPr dirty="0" err="1"/>
              <a:t>arguzia</a:t>
            </a:r>
            <a:r>
              <a:rPr dirty="0"/>
              <a:t>, </a:t>
            </a:r>
            <a:r>
              <a:rPr dirty="0" err="1"/>
              <a:t>ingegno</a:t>
            </a:r>
            <a:r>
              <a:rPr dirty="0"/>
              <a:t> e </a:t>
            </a:r>
            <a:r>
              <a:rPr dirty="0" err="1"/>
              <a:t>creatività</a:t>
            </a:r>
            <a:r>
              <a:rPr dirty="0"/>
              <a:t>.</a:t>
            </a:r>
          </a:p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/>
              <a:t>Per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foto</a:t>
            </a:r>
            <a:r>
              <a:rPr dirty="0"/>
              <a:t> </a:t>
            </a:r>
            <a:r>
              <a:rPr dirty="0" err="1"/>
              <a:t>realizzata</a:t>
            </a:r>
            <a:r>
              <a:rPr dirty="0"/>
              <a:t> </a:t>
            </a:r>
            <a:r>
              <a:rPr dirty="0" err="1"/>
              <a:t>correttamente</a:t>
            </a:r>
            <a:r>
              <a:rPr dirty="0"/>
              <a:t>, </a:t>
            </a:r>
            <a:r>
              <a:rPr dirty="0" err="1"/>
              <a:t>ogni</a:t>
            </a:r>
            <a:r>
              <a:rPr dirty="0"/>
              <a:t> team </a:t>
            </a:r>
            <a:r>
              <a:rPr dirty="0" err="1"/>
              <a:t>riceverà</a:t>
            </a:r>
            <a:r>
              <a:rPr dirty="0"/>
              <a:t> un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punteggio</a:t>
            </a:r>
            <a:r>
              <a:rPr dirty="0"/>
              <a:t> in modo da </a:t>
            </a:r>
            <a:r>
              <a:rPr dirty="0" err="1"/>
              <a:t>determinare</a:t>
            </a:r>
            <a:r>
              <a:rPr dirty="0"/>
              <a:t>, </a:t>
            </a:r>
            <a:r>
              <a:rPr dirty="0" err="1"/>
              <a:t>alla</a:t>
            </a:r>
            <a:r>
              <a:rPr dirty="0"/>
              <a:t> fine, la </a:t>
            </a:r>
            <a:r>
              <a:rPr dirty="0" err="1"/>
              <a:t>squadra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avrà</a:t>
            </a:r>
            <a:r>
              <a:rPr dirty="0"/>
              <a:t> </a:t>
            </a:r>
            <a:r>
              <a:rPr dirty="0" err="1"/>
              <a:t>totalizzato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punti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2FB64C93-FD6C-8451-240C-97CCE0D8D63B}"/>
              </a:ext>
            </a:extLst>
          </p:cNvPr>
          <p:cNvSpPr txBox="1"/>
          <p:nvPr/>
        </p:nvSpPr>
        <p:spPr>
          <a:xfrm>
            <a:off x="313748" y="308004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 err="1"/>
              <a:t>L’ATTIVITà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Stock-657265058.jpg" descr="iStock-657265058.jpg"/>
          <p:cNvPicPr>
            <a:picLocks noChangeAspect="1"/>
          </p:cNvPicPr>
          <p:nvPr/>
        </p:nvPicPr>
        <p:blipFill>
          <a:blip r:embed="rId2"/>
          <a:srcRect r="23418"/>
          <a:stretch>
            <a:fillRect/>
          </a:stretch>
        </p:blipFill>
        <p:spPr>
          <a:xfrm>
            <a:off x="-3786188" y="0"/>
            <a:ext cx="157559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HI SONO">
            <a:extLst>
              <a:ext uri="{FF2B5EF4-FFF2-40B4-BE49-F238E27FC236}">
                <a16:creationId xmlns:a16="http://schemas.microsoft.com/office/drawing/2014/main" id="{9E4ABF0B-3FCB-8BC8-BBFC-9A278FA04DAF}"/>
              </a:ext>
            </a:extLst>
          </p:cNvPr>
          <p:cNvSpPr txBox="1"/>
          <p:nvPr/>
        </p:nvSpPr>
        <p:spPr>
          <a:xfrm>
            <a:off x="11969751" y="544951"/>
            <a:ext cx="12343628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Foto impossibili</a:t>
            </a:r>
            <a:endParaRPr cap="all" dirty="0"/>
          </a:p>
        </p:txBody>
      </p:sp>
      <p:sp>
        <p:nvSpPr>
          <p:cNvPr id="195" name="Le foto che ogni team dovrà realizzare sono di diverse categorie: per alcune sarà necessario utilizzare un’osservazione moto raffinata del luogo in cui si è, per carpirne i particolari, mentre per altre sarà necessario decodificare un codice o risolvere "/>
          <p:cNvSpPr txBox="1"/>
          <p:nvPr/>
        </p:nvSpPr>
        <p:spPr>
          <a:xfrm>
            <a:off x="12374562" y="2104854"/>
            <a:ext cx="10980837" cy="1113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 spc="-84">
                <a:solidFill>
                  <a:srgbClr val="516F7B"/>
                </a:solidFill>
              </a:defRPr>
            </a:pPr>
            <a:r>
              <a:rPr dirty="0"/>
              <a:t>Le </a:t>
            </a:r>
            <a:r>
              <a:rPr dirty="0" err="1"/>
              <a:t>foto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ogni</a:t>
            </a:r>
            <a:r>
              <a:rPr dirty="0"/>
              <a:t> team </a:t>
            </a:r>
            <a:r>
              <a:rPr dirty="0" err="1"/>
              <a:t>dovrà</a:t>
            </a:r>
            <a:r>
              <a:rPr dirty="0"/>
              <a:t>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di diverse </a:t>
            </a:r>
            <a:r>
              <a:rPr dirty="0" err="1"/>
              <a:t>categorie</a:t>
            </a:r>
            <a:r>
              <a:rPr dirty="0"/>
              <a:t>: per </a:t>
            </a:r>
            <a:r>
              <a:rPr dirty="0" err="1"/>
              <a:t>alcune</a:t>
            </a:r>
            <a:r>
              <a:rPr dirty="0"/>
              <a:t> </a:t>
            </a:r>
            <a:r>
              <a:rPr dirty="0" err="1"/>
              <a:t>sarà</a:t>
            </a:r>
            <a:r>
              <a:rPr dirty="0"/>
              <a:t> </a:t>
            </a:r>
            <a:r>
              <a:rPr dirty="0" err="1"/>
              <a:t>necessario</a:t>
            </a:r>
            <a:r>
              <a:rPr dirty="0"/>
              <a:t> </a:t>
            </a:r>
            <a:r>
              <a:rPr dirty="0" err="1"/>
              <a:t>utilizzare</a:t>
            </a:r>
            <a:r>
              <a:rPr dirty="0"/>
              <a:t> </a:t>
            </a:r>
            <a:r>
              <a:rPr dirty="0" err="1"/>
              <a:t>un’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osservazione</a:t>
            </a:r>
            <a:r>
              <a:rPr dirty="0"/>
              <a:t> moto </a:t>
            </a:r>
            <a:r>
              <a:rPr dirty="0" err="1"/>
              <a:t>raffinata</a:t>
            </a:r>
            <a:r>
              <a:rPr dirty="0"/>
              <a:t> del </a:t>
            </a:r>
            <a:r>
              <a:rPr dirty="0" err="1"/>
              <a:t>luogo</a:t>
            </a:r>
            <a:r>
              <a:rPr dirty="0"/>
              <a:t> in cui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, per </a:t>
            </a:r>
            <a:r>
              <a:rPr dirty="0" err="1"/>
              <a:t>carpirne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particolari</a:t>
            </a:r>
            <a:r>
              <a:rPr dirty="0"/>
              <a:t>, </a:t>
            </a:r>
            <a:r>
              <a:rPr dirty="0" err="1"/>
              <a:t>mentre</a:t>
            </a:r>
            <a:r>
              <a:rPr dirty="0"/>
              <a:t> per </a:t>
            </a:r>
            <a:r>
              <a:rPr dirty="0" err="1"/>
              <a:t>altre</a:t>
            </a:r>
            <a:r>
              <a:rPr dirty="0"/>
              <a:t> </a:t>
            </a:r>
            <a:r>
              <a:rPr dirty="0" err="1"/>
              <a:t>sarà</a:t>
            </a:r>
            <a:r>
              <a:rPr dirty="0"/>
              <a:t> </a:t>
            </a:r>
            <a:r>
              <a:rPr dirty="0" err="1"/>
              <a:t>necessario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decodificare</a:t>
            </a:r>
            <a:r>
              <a:rPr dirty="0"/>
              <a:t> un </a:t>
            </a:r>
            <a:r>
              <a:rPr dirty="0" err="1"/>
              <a:t>codice</a:t>
            </a:r>
            <a:r>
              <a:rPr dirty="0"/>
              <a:t> o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risolvere</a:t>
            </a:r>
            <a:r>
              <a:rPr dirty="0"/>
              <a:t> un enigma in stile “Escape Room” in modo da </a:t>
            </a:r>
            <a:r>
              <a:rPr dirty="0" err="1"/>
              <a:t>capire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cosa</a:t>
            </a:r>
            <a:r>
              <a:rPr dirty="0"/>
              <a:t> </a:t>
            </a:r>
            <a:r>
              <a:rPr dirty="0" err="1"/>
              <a:t>fotografare</a:t>
            </a:r>
            <a:r>
              <a:rPr dirty="0"/>
              <a:t>.</a:t>
            </a:r>
            <a:br>
              <a:rPr dirty="0"/>
            </a:br>
            <a:r>
              <a:rPr dirty="0"/>
              <a:t>Le </a:t>
            </a:r>
            <a:r>
              <a:rPr dirty="0" err="1"/>
              <a:t>foto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particolari</a:t>
            </a:r>
            <a:r>
              <a:rPr dirty="0"/>
              <a:t> </a:t>
            </a:r>
            <a:r>
              <a:rPr dirty="0" err="1"/>
              <a:t>però</a:t>
            </a:r>
            <a:r>
              <a:rPr dirty="0"/>
              <a:t>, </a:t>
            </a:r>
            <a:r>
              <a:rPr dirty="0" err="1"/>
              <a:t>sono</a:t>
            </a:r>
            <a:r>
              <a:rPr dirty="0"/>
              <a:t> quelle </a:t>
            </a:r>
            <a:r>
              <a:rPr dirty="0" err="1"/>
              <a:t>che</a:t>
            </a:r>
            <a:r>
              <a:rPr dirty="0"/>
              <a:t>, di primo </a:t>
            </a:r>
            <a:r>
              <a:rPr dirty="0" err="1"/>
              <a:t>impatto</a:t>
            </a:r>
            <a:r>
              <a:rPr dirty="0"/>
              <a:t>, </a:t>
            </a:r>
            <a:r>
              <a:rPr dirty="0" err="1"/>
              <a:t>sembreranno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impossibili</a:t>
            </a:r>
            <a:r>
              <a:rPr dirty="0"/>
              <a:t> da </a:t>
            </a:r>
            <a:r>
              <a:rPr dirty="0" err="1"/>
              <a:t>riprodurre</a:t>
            </a:r>
            <a:r>
              <a:rPr dirty="0"/>
              <a:t> e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richiederanno</a:t>
            </a:r>
            <a:r>
              <a:rPr dirty="0"/>
              <a:t> un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lavoro</a:t>
            </a:r>
            <a:r>
              <a:rPr dirty="0"/>
              <a:t> da </a:t>
            </a:r>
            <a:r>
              <a:rPr dirty="0" err="1"/>
              <a:t>parte</a:t>
            </a:r>
            <a:r>
              <a:rPr dirty="0"/>
              <a:t> del team in </a:t>
            </a:r>
            <a:r>
              <a:rPr dirty="0" err="1"/>
              <a:t>bilico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</a:t>
            </a:r>
            <a:r>
              <a:rPr dirty="0" err="1"/>
              <a:t>deduzione</a:t>
            </a:r>
            <a:r>
              <a:rPr dirty="0"/>
              <a:t> </a:t>
            </a:r>
            <a:r>
              <a:rPr dirty="0" err="1"/>
              <a:t>logica</a:t>
            </a:r>
            <a:r>
              <a:rPr dirty="0"/>
              <a:t> e </a:t>
            </a:r>
            <a:r>
              <a:rPr dirty="0" err="1"/>
              <a:t>pensiero</a:t>
            </a:r>
            <a:r>
              <a:rPr dirty="0"/>
              <a:t> </a:t>
            </a:r>
            <a:r>
              <a:rPr dirty="0" err="1"/>
              <a:t>laterale</a:t>
            </a:r>
            <a:r>
              <a:rPr dirty="0"/>
              <a:t>, o come ci </a:t>
            </a:r>
            <a:r>
              <a:rPr dirty="0" err="1"/>
              <a:t>piace</a:t>
            </a:r>
            <a:r>
              <a:rPr dirty="0"/>
              <a:t> dire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“out of the frame”</a:t>
            </a:r>
            <a:r>
              <a:rPr dirty="0"/>
              <a:t>. </a:t>
            </a:r>
            <a:r>
              <a:rPr dirty="0" err="1"/>
              <a:t>Queste</a:t>
            </a:r>
            <a:r>
              <a:rPr dirty="0"/>
              <a:t> diverse </a:t>
            </a:r>
            <a:r>
              <a:rPr dirty="0" err="1"/>
              <a:t>modalità</a:t>
            </a:r>
            <a:r>
              <a:rPr dirty="0"/>
              <a:t> di </a:t>
            </a:r>
            <a:r>
              <a:rPr dirty="0" err="1"/>
              <a:t>approccio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risoluzione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compiti</a:t>
            </a:r>
            <a:r>
              <a:rPr dirty="0"/>
              <a:t> </a:t>
            </a:r>
            <a:r>
              <a:rPr dirty="0" err="1"/>
              <a:t>assegnati</a:t>
            </a:r>
            <a:r>
              <a:rPr dirty="0"/>
              <a:t>, </a:t>
            </a:r>
            <a:r>
              <a:rPr dirty="0" err="1"/>
              <a:t>porterà</a:t>
            </a:r>
            <a:r>
              <a:rPr dirty="0"/>
              <a:t> la </a:t>
            </a:r>
            <a:r>
              <a:rPr dirty="0" err="1"/>
              <a:t>squadra</a:t>
            </a:r>
            <a:r>
              <a:rPr dirty="0"/>
              <a:t> a </a:t>
            </a:r>
            <a:r>
              <a:rPr dirty="0" err="1"/>
              <a:t>lavorare</a:t>
            </a:r>
            <a:r>
              <a:rPr dirty="0"/>
              <a:t> </a:t>
            </a:r>
            <a:r>
              <a:rPr dirty="0" err="1"/>
              <a:t>insieme</a:t>
            </a:r>
            <a:r>
              <a:rPr dirty="0"/>
              <a:t> </a:t>
            </a:r>
            <a:r>
              <a:rPr dirty="0" err="1"/>
              <a:t>unendo</a:t>
            </a:r>
            <a:r>
              <a:rPr dirty="0"/>
              <a:t> un </a:t>
            </a:r>
            <a:r>
              <a:rPr dirty="0" err="1"/>
              <a:t>metodo</a:t>
            </a:r>
            <a:r>
              <a:rPr dirty="0"/>
              <a:t> logico-</a:t>
            </a:r>
            <a:r>
              <a:rPr dirty="0" err="1"/>
              <a:t>deduttivo</a:t>
            </a:r>
            <a:r>
              <a:rPr dirty="0"/>
              <a:t> a uno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creativo</a:t>
            </a:r>
            <a:r>
              <a:rPr dirty="0"/>
              <a:t> e </a:t>
            </a:r>
            <a:r>
              <a:rPr dirty="0" err="1"/>
              <a:t>divergente</a:t>
            </a:r>
            <a:r>
              <a:rPr dirty="0"/>
              <a:t>, con </a:t>
            </a:r>
            <a:r>
              <a:rPr dirty="0" err="1"/>
              <a:t>l’obiettivo</a:t>
            </a:r>
            <a:r>
              <a:rPr dirty="0"/>
              <a:t> </a:t>
            </a:r>
            <a:r>
              <a:rPr dirty="0" err="1"/>
              <a:t>comune</a:t>
            </a:r>
            <a:r>
              <a:rPr dirty="0"/>
              <a:t> di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quante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fotografie</a:t>
            </a:r>
            <a:r>
              <a:rPr dirty="0"/>
              <a:t> </a:t>
            </a:r>
            <a:r>
              <a:rPr dirty="0" err="1"/>
              <a:t>possibili</a:t>
            </a:r>
            <a:r>
              <a:rPr dirty="0"/>
              <a:t>.</a:t>
            </a:r>
          </a:p>
        </p:txBody>
      </p:sp>
      <p:pic>
        <p:nvPicPr>
          <p:cNvPr id="191" name="Linea Linea" descr="Linea Linea"/>
          <p:cNvPicPr>
            <a:picLocks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rot="18900000">
            <a:off x="15618363" y="1073341"/>
            <a:ext cx="2341681" cy="295900"/>
          </a:xfrm>
          <a:prstGeom prst="rect">
            <a:avLst/>
          </a:prstGeom>
        </p:spPr>
      </p:pic>
      <p:pic>
        <p:nvPicPr>
          <p:cNvPr id="193" name="Linea Linea" descr="Linea Linea"/>
          <p:cNvPicPr>
            <a:picLocks/>
          </p:cNvPicPr>
          <p:nvPr/>
        </p:nvPicPr>
        <p:blipFill>
          <a:blip r:embed="rId4">
            <a:alphaModFix amt="56673"/>
          </a:blip>
          <a:stretch>
            <a:fillRect/>
          </a:stretch>
        </p:blipFill>
        <p:spPr>
          <a:xfrm rot="2817230">
            <a:off x="15298410" y="1014165"/>
            <a:ext cx="2473981" cy="2413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main-qimg-7cd7349b8461d64f5db285d04cc2409d-c.jpg" descr="main-qimg-7cd7349b8461d64f5db285d04cc2409d-c.jpg"/>
          <p:cNvPicPr>
            <a:picLocks noChangeAspect="1"/>
          </p:cNvPicPr>
          <p:nvPr/>
        </p:nvPicPr>
        <p:blipFill>
          <a:blip r:embed="rId2"/>
          <a:srcRect l="4812" t="5923" r="22912" b="832"/>
          <a:stretch>
            <a:fillRect/>
          </a:stretch>
        </p:blipFill>
        <p:spPr>
          <a:xfrm>
            <a:off x="457062" y="610754"/>
            <a:ext cx="8207376" cy="5962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66" y="0"/>
                </a:moveTo>
                <a:cubicBezTo>
                  <a:pt x="612" y="0"/>
                  <a:pt x="460" y="1"/>
                  <a:pt x="358" y="59"/>
                </a:cubicBezTo>
                <a:cubicBezTo>
                  <a:pt x="212" y="132"/>
                  <a:pt x="96" y="291"/>
                  <a:pt x="43" y="493"/>
                </a:cubicBezTo>
                <a:cubicBezTo>
                  <a:pt x="0" y="633"/>
                  <a:pt x="0" y="842"/>
                  <a:pt x="0" y="1192"/>
                </a:cubicBezTo>
                <a:lnTo>
                  <a:pt x="0" y="20407"/>
                </a:lnTo>
                <a:cubicBezTo>
                  <a:pt x="0" y="20757"/>
                  <a:pt x="0" y="20967"/>
                  <a:pt x="43" y="21107"/>
                </a:cubicBezTo>
                <a:cubicBezTo>
                  <a:pt x="96" y="21309"/>
                  <a:pt x="212" y="21468"/>
                  <a:pt x="358" y="21541"/>
                </a:cubicBezTo>
                <a:cubicBezTo>
                  <a:pt x="460" y="21599"/>
                  <a:pt x="612" y="21600"/>
                  <a:pt x="866" y="21600"/>
                </a:cubicBezTo>
                <a:lnTo>
                  <a:pt x="20733" y="21600"/>
                </a:lnTo>
                <a:cubicBezTo>
                  <a:pt x="20988" y="21600"/>
                  <a:pt x="21140" y="21599"/>
                  <a:pt x="21242" y="21541"/>
                </a:cubicBezTo>
                <a:cubicBezTo>
                  <a:pt x="21389" y="21468"/>
                  <a:pt x="21504" y="21309"/>
                  <a:pt x="21558" y="21107"/>
                </a:cubicBezTo>
                <a:cubicBezTo>
                  <a:pt x="21600" y="20967"/>
                  <a:pt x="21599" y="20757"/>
                  <a:pt x="21599" y="20407"/>
                </a:cubicBezTo>
                <a:lnTo>
                  <a:pt x="21599" y="1192"/>
                </a:lnTo>
                <a:cubicBezTo>
                  <a:pt x="21599" y="842"/>
                  <a:pt x="21600" y="633"/>
                  <a:pt x="21558" y="493"/>
                </a:cubicBezTo>
                <a:cubicBezTo>
                  <a:pt x="21504" y="291"/>
                  <a:pt x="21389" y="132"/>
                  <a:pt x="21242" y="59"/>
                </a:cubicBezTo>
                <a:cubicBezTo>
                  <a:pt x="21140" y="1"/>
                  <a:pt x="20988" y="0"/>
                  <a:pt x="20733" y="0"/>
                </a:cubicBezTo>
                <a:lnTo>
                  <a:pt x="86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8" name="engagement-3-bags-on-head.jpg" descr="engagement-3-bags-on-head.jpg"/>
          <p:cNvPicPr>
            <a:picLocks noChangeAspect="1"/>
          </p:cNvPicPr>
          <p:nvPr/>
        </p:nvPicPr>
        <p:blipFill>
          <a:blip r:embed="rId3"/>
          <a:srcRect l="7172" t="17181" b="21943"/>
          <a:stretch>
            <a:fillRect/>
          </a:stretch>
        </p:blipFill>
        <p:spPr>
          <a:xfrm>
            <a:off x="559593" y="6960358"/>
            <a:ext cx="15176849" cy="6130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318" y="0"/>
                </a:moveTo>
                <a:cubicBezTo>
                  <a:pt x="225" y="0"/>
                  <a:pt x="169" y="1"/>
                  <a:pt x="132" y="39"/>
                </a:cubicBezTo>
                <a:cubicBezTo>
                  <a:pt x="78" y="88"/>
                  <a:pt x="35" y="193"/>
                  <a:pt x="16" y="326"/>
                </a:cubicBezTo>
                <a:cubicBezTo>
                  <a:pt x="0" y="418"/>
                  <a:pt x="0" y="556"/>
                  <a:pt x="0" y="787"/>
                </a:cubicBezTo>
                <a:lnTo>
                  <a:pt x="0" y="20812"/>
                </a:lnTo>
                <a:cubicBezTo>
                  <a:pt x="0" y="21043"/>
                  <a:pt x="0" y="21182"/>
                  <a:pt x="16" y="21275"/>
                </a:cubicBezTo>
                <a:cubicBezTo>
                  <a:pt x="35" y="21408"/>
                  <a:pt x="78" y="21513"/>
                  <a:pt x="132" y="21561"/>
                </a:cubicBezTo>
                <a:cubicBezTo>
                  <a:pt x="169" y="21600"/>
                  <a:pt x="225" y="21599"/>
                  <a:pt x="318" y="21599"/>
                </a:cubicBezTo>
                <a:lnTo>
                  <a:pt x="21285" y="21599"/>
                </a:lnTo>
                <a:cubicBezTo>
                  <a:pt x="21379" y="21599"/>
                  <a:pt x="21435" y="21600"/>
                  <a:pt x="21472" y="21561"/>
                </a:cubicBezTo>
                <a:cubicBezTo>
                  <a:pt x="21526" y="21513"/>
                  <a:pt x="21569" y="21408"/>
                  <a:pt x="21588" y="21275"/>
                </a:cubicBezTo>
                <a:cubicBezTo>
                  <a:pt x="21595" y="21234"/>
                  <a:pt x="21598" y="21179"/>
                  <a:pt x="21600" y="21117"/>
                </a:cubicBezTo>
                <a:lnTo>
                  <a:pt x="21600" y="482"/>
                </a:lnTo>
                <a:cubicBezTo>
                  <a:pt x="21598" y="420"/>
                  <a:pt x="21595" y="366"/>
                  <a:pt x="21588" y="326"/>
                </a:cubicBezTo>
                <a:cubicBezTo>
                  <a:pt x="21569" y="193"/>
                  <a:pt x="21526" y="88"/>
                  <a:pt x="21472" y="39"/>
                </a:cubicBezTo>
                <a:cubicBezTo>
                  <a:pt x="21435" y="1"/>
                  <a:pt x="21379" y="0"/>
                  <a:pt x="21285" y="0"/>
                </a:cubicBezTo>
                <a:lnTo>
                  <a:pt x="31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9" name="creative_team01.jpg" descr="creative_team01.jpg"/>
          <p:cNvPicPr>
            <a:picLocks noChangeAspect="1"/>
          </p:cNvPicPr>
          <p:nvPr/>
        </p:nvPicPr>
        <p:blipFill>
          <a:blip r:embed="rId4"/>
          <a:srcRect l="28904" t="43032" r="9532" b="17759"/>
          <a:stretch>
            <a:fillRect/>
          </a:stretch>
        </p:blipFill>
        <p:spPr>
          <a:xfrm>
            <a:off x="8876903" y="616310"/>
            <a:ext cx="15011401" cy="5975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5" y="0"/>
                </a:moveTo>
                <a:cubicBezTo>
                  <a:pt x="357" y="0"/>
                  <a:pt x="268" y="0"/>
                  <a:pt x="209" y="62"/>
                </a:cubicBezTo>
                <a:cubicBezTo>
                  <a:pt x="123" y="140"/>
                  <a:pt x="56" y="310"/>
                  <a:pt x="25" y="524"/>
                </a:cubicBezTo>
                <a:cubicBezTo>
                  <a:pt x="0" y="673"/>
                  <a:pt x="0" y="897"/>
                  <a:pt x="0" y="1269"/>
                </a:cubicBezTo>
                <a:lnTo>
                  <a:pt x="0" y="20332"/>
                </a:lnTo>
                <a:cubicBezTo>
                  <a:pt x="0" y="20704"/>
                  <a:pt x="0" y="20926"/>
                  <a:pt x="25" y="21075"/>
                </a:cubicBezTo>
                <a:cubicBezTo>
                  <a:pt x="56" y="21289"/>
                  <a:pt x="123" y="21459"/>
                  <a:pt x="209" y="21537"/>
                </a:cubicBezTo>
                <a:cubicBezTo>
                  <a:pt x="268" y="21599"/>
                  <a:pt x="357" y="21600"/>
                  <a:pt x="505" y="21600"/>
                </a:cubicBezTo>
                <a:lnTo>
                  <a:pt x="21095" y="21600"/>
                </a:lnTo>
                <a:cubicBezTo>
                  <a:pt x="21243" y="21600"/>
                  <a:pt x="21332" y="21599"/>
                  <a:pt x="21391" y="21537"/>
                </a:cubicBezTo>
                <a:cubicBezTo>
                  <a:pt x="21477" y="21459"/>
                  <a:pt x="21544" y="21289"/>
                  <a:pt x="21575" y="21075"/>
                </a:cubicBezTo>
                <a:cubicBezTo>
                  <a:pt x="21600" y="20926"/>
                  <a:pt x="21600" y="20704"/>
                  <a:pt x="21600" y="20332"/>
                </a:cubicBezTo>
                <a:lnTo>
                  <a:pt x="21600" y="1269"/>
                </a:lnTo>
                <a:cubicBezTo>
                  <a:pt x="21600" y="897"/>
                  <a:pt x="21600" y="673"/>
                  <a:pt x="21575" y="524"/>
                </a:cubicBezTo>
                <a:cubicBezTo>
                  <a:pt x="21544" y="310"/>
                  <a:pt x="21477" y="140"/>
                  <a:pt x="21391" y="62"/>
                </a:cubicBezTo>
                <a:cubicBezTo>
                  <a:pt x="21332" y="0"/>
                  <a:pt x="21243" y="0"/>
                  <a:pt x="21095" y="0"/>
                </a:cubicBezTo>
                <a:lnTo>
                  <a:pt x="50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Stars_of_fingers_of_friends.jpg" descr="Stars_of_fingers_of_friends.jpg"/>
          <p:cNvPicPr>
            <a:picLocks noChangeAspect="1"/>
          </p:cNvPicPr>
          <p:nvPr/>
        </p:nvPicPr>
        <p:blipFill>
          <a:blip r:embed="rId5"/>
          <a:srcRect l="57" t="1856" r="7835" b="1853"/>
          <a:stretch>
            <a:fillRect/>
          </a:stretch>
        </p:blipFill>
        <p:spPr>
          <a:xfrm>
            <a:off x="16058760" y="6957283"/>
            <a:ext cx="7827566" cy="6137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" y="0"/>
                </a:moveTo>
                <a:cubicBezTo>
                  <a:pt x="773" y="0"/>
                  <a:pt x="581" y="0"/>
                  <a:pt x="452" y="68"/>
                </a:cubicBezTo>
                <a:cubicBezTo>
                  <a:pt x="267" y="154"/>
                  <a:pt x="121" y="341"/>
                  <a:pt x="54" y="577"/>
                </a:cubicBezTo>
                <a:cubicBezTo>
                  <a:pt x="0" y="741"/>
                  <a:pt x="0" y="986"/>
                  <a:pt x="0" y="1395"/>
                </a:cubicBezTo>
                <a:lnTo>
                  <a:pt x="0" y="20205"/>
                </a:lnTo>
                <a:cubicBezTo>
                  <a:pt x="0" y="20614"/>
                  <a:pt x="0" y="20859"/>
                  <a:pt x="54" y="21023"/>
                </a:cubicBezTo>
                <a:cubicBezTo>
                  <a:pt x="121" y="21259"/>
                  <a:pt x="267" y="21446"/>
                  <a:pt x="452" y="21532"/>
                </a:cubicBezTo>
                <a:cubicBezTo>
                  <a:pt x="581" y="21600"/>
                  <a:pt x="773" y="21600"/>
                  <a:pt x="1094" y="21600"/>
                </a:cubicBezTo>
                <a:lnTo>
                  <a:pt x="20506" y="21600"/>
                </a:lnTo>
                <a:cubicBezTo>
                  <a:pt x="20827" y="21600"/>
                  <a:pt x="21019" y="21600"/>
                  <a:pt x="21148" y="21532"/>
                </a:cubicBezTo>
                <a:cubicBezTo>
                  <a:pt x="21333" y="21446"/>
                  <a:pt x="21479" y="21259"/>
                  <a:pt x="21546" y="21023"/>
                </a:cubicBezTo>
                <a:cubicBezTo>
                  <a:pt x="21600" y="20859"/>
                  <a:pt x="21600" y="20614"/>
                  <a:pt x="21600" y="20205"/>
                </a:cubicBezTo>
                <a:lnTo>
                  <a:pt x="21600" y="1395"/>
                </a:lnTo>
                <a:cubicBezTo>
                  <a:pt x="21600" y="986"/>
                  <a:pt x="21600" y="741"/>
                  <a:pt x="21546" y="577"/>
                </a:cubicBezTo>
                <a:cubicBezTo>
                  <a:pt x="21479" y="341"/>
                  <a:pt x="21333" y="154"/>
                  <a:pt x="21148" y="68"/>
                </a:cubicBezTo>
                <a:cubicBezTo>
                  <a:pt x="21019" y="0"/>
                  <a:pt x="20827" y="0"/>
                  <a:pt x="20506" y="0"/>
                </a:cubicBezTo>
                <a:lnTo>
                  <a:pt x="109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teamwork-hands.jpg" descr="teamwork-hands.jpg"/>
          <p:cNvPicPr>
            <a:picLocks noChangeAspect="1"/>
          </p:cNvPicPr>
          <p:nvPr/>
        </p:nvPicPr>
        <p:blipFill>
          <a:blip r:embed="rId2"/>
          <a:srcRect l="10278" t="3957" r="6135" b="3957"/>
          <a:stretch>
            <a:fillRect/>
          </a:stretch>
        </p:blipFill>
        <p:spPr>
          <a:xfrm>
            <a:off x="525350" y="839787"/>
            <a:ext cx="14428788" cy="12127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2" y="0"/>
                </a:moveTo>
                <a:cubicBezTo>
                  <a:pt x="383" y="0"/>
                  <a:pt x="288" y="0"/>
                  <a:pt x="224" y="32"/>
                </a:cubicBezTo>
                <a:cubicBezTo>
                  <a:pt x="132" y="72"/>
                  <a:pt x="60" y="157"/>
                  <a:pt x="27" y="266"/>
                </a:cubicBezTo>
                <a:cubicBezTo>
                  <a:pt x="0" y="342"/>
                  <a:pt x="0" y="456"/>
                  <a:pt x="0" y="645"/>
                </a:cubicBezTo>
                <a:lnTo>
                  <a:pt x="0" y="20955"/>
                </a:lnTo>
                <a:cubicBezTo>
                  <a:pt x="0" y="21144"/>
                  <a:pt x="0" y="21258"/>
                  <a:pt x="27" y="21334"/>
                </a:cubicBezTo>
                <a:cubicBezTo>
                  <a:pt x="60" y="21443"/>
                  <a:pt x="132" y="21528"/>
                  <a:pt x="224" y="21568"/>
                </a:cubicBezTo>
                <a:cubicBezTo>
                  <a:pt x="288" y="21600"/>
                  <a:pt x="383" y="21600"/>
                  <a:pt x="542" y="21600"/>
                </a:cubicBezTo>
                <a:lnTo>
                  <a:pt x="21058" y="21600"/>
                </a:lnTo>
                <a:cubicBezTo>
                  <a:pt x="21217" y="21600"/>
                  <a:pt x="21312" y="21600"/>
                  <a:pt x="21376" y="21568"/>
                </a:cubicBezTo>
                <a:cubicBezTo>
                  <a:pt x="21468" y="21528"/>
                  <a:pt x="21540" y="21443"/>
                  <a:pt x="21573" y="21334"/>
                </a:cubicBezTo>
                <a:cubicBezTo>
                  <a:pt x="21600" y="21258"/>
                  <a:pt x="21600" y="21144"/>
                  <a:pt x="21600" y="20955"/>
                </a:cubicBezTo>
                <a:lnTo>
                  <a:pt x="21600" y="645"/>
                </a:lnTo>
                <a:cubicBezTo>
                  <a:pt x="21600" y="456"/>
                  <a:pt x="21600" y="342"/>
                  <a:pt x="21573" y="266"/>
                </a:cubicBezTo>
                <a:cubicBezTo>
                  <a:pt x="21540" y="157"/>
                  <a:pt x="21468" y="72"/>
                  <a:pt x="21376" y="32"/>
                </a:cubicBezTo>
                <a:cubicBezTo>
                  <a:pt x="21312" y="0"/>
                  <a:pt x="21217" y="0"/>
                  <a:pt x="21058" y="0"/>
                </a:cubicBezTo>
                <a:lnTo>
                  <a:pt x="54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CHC42015-Certificate-IV-in-Community-Services-1024x740.jpg" descr="CHC42015-Certificate-IV-in-Community-Services-1024x740.jpg"/>
          <p:cNvPicPr>
            <a:picLocks noChangeAspect="1"/>
          </p:cNvPicPr>
          <p:nvPr/>
        </p:nvPicPr>
        <p:blipFill>
          <a:blip r:embed="rId3"/>
          <a:srcRect l="1280" t="2771" r="1764" b="2771"/>
          <a:stretch>
            <a:fillRect/>
          </a:stretch>
        </p:blipFill>
        <p:spPr>
          <a:xfrm rot="16200000">
            <a:off x="13375837" y="2588121"/>
            <a:ext cx="12216210" cy="860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951" y="0"/>
                </a:moveTo>
                <a:cubicBezTo>
                  <a:pt x="672" y="0"/>
                  <a:pt x="505" y="0"/>
                  <a:pt x="393" y="66"/>
                </a:cubicBezTo>
                <a:cubicBezTo>
                  <a:pt x="232" y="149"/>
                  <a:pt x="105" y="330"/>
                  <a:pt x="47" y="559"/>
                </a:cubicBezTo>
                <a:cubicBezTo>
                  <a:pt x="0" y="717"/>
                  <a:pt x="0" y="955"/>
                  <a:pt x="0" y="1351"/>
                </a:cubicBezTo>
                <a:lnTo>
                  <a:pt x="0" y="20249"/>
                </a:lnTo>
                <a:cubicBezTo>
                  <a:pt x="0" y="20645"/>
                  <a:pt x="0" y="20883"/>
                  <a:pt x="47" y="21041"/>
                </a:cubicBezTo>
                <a:cubicBezTo>
                  <a:pt x="105" y="21270"/>
                  <a:pt x="232" y="21451"/>
                  <a:pt x="393" y="21534"/>
                </a:cubicBezTo>
                <a:cubicBezTo>
                  <a:pt x="505" y="21600"/>
                  <a:pt x="672" y="21600"/>
                  <a:pt x="951" y="21600"/>
                </a:cubicBezTo>
                <a:lnTo>
                  <a:pt x="20649" y="21600"/>
                </a:lnTo>
                <a:cubicBezTo>
                  <a:pt x="20928" y="21600"/>
                  <a:pt x="21095" y="21600"/>
                  <a:pt x="21207" y="21534"/>
                </a:cubicBezTo>
                <a:cubicBezTo>
                  <a:pt x="21368" y="21451"/>
                  <a:pt x="21495" y="21270"/>
                  <a:pt x="21553" y="21041"/>
                </a:cubicBezTo>
                <a:cubicBezTo>
                  <a:pt x="21600" y="20883"/>
                  <a:pt x="21600" y="20645"/>
                  <a:pt x="21600" y="20249"/>
                </a:cubicBezTo>
                <a:lnTo>
                  <a:pt x="21600" y="1351"/>
                </a:lnTo>
                <a:cubicBezTo>
                  <a:pt x="21600" y="955"/>
                  <a:pt x="21600" y="717"/>
                  <a:pt x="21553" y="559"/>
                </a:cubicBezTo>
                <a:cubicBezTo>
                  <a:pt x="21495" y="330"/>
                  <a:pt x="21368" y="149"/>
                  <a:pt x="21207" y="66"/>
                </a:cubicBezTo>
                <a:cubicBezTo>
                  <a:pt x="21095" y="0"/>
                  <a:pt x="20928" y="0"/>
                  <a:pt x="20649" y="0"/>
                </a:cubicBezTo>
                <a:lnTo>
                  <a:pt x="95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Stock-642891484.jpg" descr="iStock-642891484.jpg"/>
          <p:cNvPicPr>
            <a:picLocks noChangeAspect="1"/>
          </p:cNvPicPr>
          <p:nvPr/>
        </p:nvPicPr>
        <p:blipFill>
          <a:blip r:embed="rId2"/>
          <a:srcRect l="27568"/>
          <a:stretch>
            <a:fillRect/>
          </a:stretch>
        </p:blipFill>
        <p:spPr>
          <a:xfrm>
            <a:off x="10287793" y="0"/>
            <a:ext cx="1490206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Mind Frame: outdoor e/o indoor…"/>
          <p:cNvSpPr txBox="1"/>
          <p:nvPr/>
        </p:nvSpPr>
        <p:spPr>
          <a:xfrm>
            <a:off x="1037296" y="2108659"/>
            <a:ext cx="8219813" cy="1087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Mind Frame:</a:t>
            </a:r>
            <a:r>
              <a:rPr dirty="0"/>
              <a:t> outdoor e/o indoor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Numero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di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partecipanti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dirty="0"/>
              <a:t> </a:t>
            </a:r>
            <a:r>
              <a:rPr dirty="0" err="1"/>
              <a:t>qualsiasi</a:t>
            </a:r>
            <a:endParaRPr dirty="0"/>
          </a:p>
          <a:p>
            <a:pPr algn="l">
              <a:defRPr sz="4100" spc="-41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spc="-41">
                <a:solidFill>
                  <a:srgbClr val="516F7B"/>
                </a:solidFill>
              </a:defRPr>
            </a:pP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Durata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dirty="0"/>
              <a:t>da 2 a 3 ore</a:t>
            </a:r>
          </a:p>
          <a:p>
            <a:pPr lvl="2" algn="l">
              <a:defRPr sz="4100" spc="-41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b="1" spc="-4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Necessità</a:t>
            </a:r>
            <a:r>
              <a:rPr dirty="0"/>
              <a:t> </a:t>
            </a:r>
            <a:r>
              <a:rPr dirty="0" err="1"/>
              <a:t>tecniche</a:t>
            </a:r>
            <a:r>
              <a:rPr dirty="0"/>
              <a:t>:</a:t>
            </a:r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proiettore</a:t>
            </a:r>
            <a:r>
              <a:rPr dirty="0"/>
              <a:t> e </a:t>
            </a:r>
            <a:r>
              <a:rPr dirty="0" err="1"/>
              <a:t>schermo</a:t>
            </a:r>
            <a:endParaRPr dirty="0"/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Impianto</a:t>
            </a:r>
            <a:r>
              <a:rPr dirty="0"/>
              <a:t> audio</a:t>
            </a:r>
          </a:p>
          <a:p>
            <a:pPr algn="l">
              <a:defRPr sz="4100" spc="-41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b="1" spc="-4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Tematiche</a:t>
            </a:r>
            <a:r>
              <a:rPr dirty="0"/>
              <a:t>:</a:t>
            </a:r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Lavoro</a:t>
            </a:r>
            <a:r>
              <a:rPr dirty="0"/>
              <a:t> di </a:t>
            </a:r>
            <a:r>
              <a:rPr dirty="0" err="1"/>
              <a:t>squadra</a:t>
            </a:r>
            <a:endParaRPr dirty="0"/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Problem solving</a:t>
            </a:r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Attitudine</a:t>
            </a:r>
            <a:r>
              <a:rPr dirty="0"/>
              <a:t> al </a:t>
            </a:r>
            <a:r>
              <a:rPr dirty="0" err="1"/>
              <a:t>cambiamento</a:t>
            </a:r>
            <a:endParaRPr dirty="0"/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Gestione</a:t>
            </a:r>
            <a:r>
              <a:rPr dirty="0"/>
              <a:t> del tempo</a:t>
            </a:r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Creatività</a:t>
            </a:r>
            <a:endParaRPr dirty="0"/>
          </a:p>
          <a:p>
            <a:pPr marL="228600" indent="-228600" algn="l">
              <a:buSzPct val="100000"/>
              <a:buChar char="•"/>
              <a:defRPr sz="4100" spc="-41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Comunicazione</a:t>
            </a:r>
            <a:r>
              <a:rPr dirty="0"/>
              <a:t> </a:t>
            </a:r>
            <a:r>
              <a:rPr dirty="0" err="1"/>
              <a:t>intragruppo</a:t>
            </a:r>
            <a:endParaRPr dirty="0"/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D969F4BD-1973-26AD-7361-EE3165593754}"/>
              </a:ext>
            </a:extLst>
          </p:cNvPr>
          <p:cNvSpPr txBox="1"/>
          <p:nvPr/>
        </p:nvSpPr>
        <p:spPr>
          <a:xfrm>
            <a:off x="665790" y="455278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INDICAZIONI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HI SONO"/>
          <p:cNvSpPr txBox="1"/>
          <p:nvPr/>
        </p:nvSpPr>
        <p:spPr>
          <a:xfrm>
            <a:off x="10920888" y="216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CHI SONO</a:t>
            </a:r>
          </a:p>
        </p:txBody>
      </p:sp>
      <p:pic>
        <p:nvPicPr>
          <p:cNvPr id="197" name="MaxVellucci.jpg" descr="MaxVellucci.jpg"/>
          <p:cNvPicPr>
            <a:picLocks noChangeAspect="1"/>
          </p:cNvPicPr>
          <p:nvPr/>
        </p:nvPicPr>
        <p:blipFill rotWithShape="1">
          <a:blip r:embed="rId2"/>
          <a:srcRect l="12628" t="2453" r="12546" b="2866"/>
          <a:stretch/>
        </p:blipFill>
        <p:spPr>
          <a:xfrm>
            <a:off x="1" y="0"/>
            <a:ext cx="1091038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Da più di 20 anni mi occupo di formazione nell’ambito delle soft skills, soprattutto sui temi legati alla comunicazione (sia dal vivo che online), al pensiero creativo e innovativo e alle competenze legate all’improvvisazione.  In particolare mi occupo d"/>
          <p:cNvSpPr txBox="1"/>
          <p:nvPr/>
        </p:nvSpPr>
        <p:spPr>
          <a:xfrm>
            <a:off x="11534893" y="2119786"/>
            <a:ext cx="12313648" cy="1067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Da più di 20 anni mi occupo di formazione nell’ambito delle s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oft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 con una particolare specializzazione su temi come la comunicazione, il pensiero creativo e innovativo, il creative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 e la leadership.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particolare mi occupo di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public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speaking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comunicazione dal vivo e online,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storytelling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slidemaking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comunicazione intergruppo attraverso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teambuilding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teamworking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Mi occupo inoltre di tutti quei processi che sono alla base della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creatività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della capacità di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solving, atti a sviluppare un pensiero orientato all’innovazione.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aggiunta, affianco le aziende per la realizzazione di eventi e progetti di 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comunicazione interna ed esterna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 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Sono inoltre il fondatore del metodo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Improv4Business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che utilizza i principi dell’improvvisazione nell’ambito della formazione sia personale che professionale, con l’obiettivo di fornire gli strumenti per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adattarsi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meglio ai cambiamenti e per sviluppare il proprio potenziale al massimo, soprattutto nella capacità di lavorare in team.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Macintosh PowerPoint</Application>
  <PresentationFormat>Personalizzato</PresentationFormat>
  <Paragraphs>33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Calibri</vt:lpstr>
      <vt:lpstr>Futura Bold</vt:lpstr>
      <vt:lpstr>Gill Sans</vt:lpstr>
      <vt:lpstr>Gill Sans Light</vt:lpstr>
      <vt:lpstr>Lucida Grande</vt:lpstr>
      <vt:lpstr>Market Deco</vt:lpstr>
      <vt:lpstr>Showroom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1</cp:revision>
  <dcterms:modified xsi:type="dcterms:W3CDTF">2024-04-23T15:45:31Z</dcterms:modified>
</cp:coreProperties>
</file>