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>
            <a:spLocks noGrp="1"/>
          </p:cNvSpPr>
          <p:nvPr>
            <p:ph type="title"/>
          </p:nvPr>
        </p:nvSpPr>
        <p:spPr>
          <a:xfrm>
            <a:off x="3548062" y="4536281"/>
            <a:ext cx="17287876" cy="4643438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0" name="Titolo Testo"/>
          <p:cNvSpPr txBox="1">
            <a:spLocks noGrp="1"/>
          </p:cNvSpPr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 - Scu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9" name="Titolo Testo"/>
          <p:cNvSpPr txBox="1">
            <a:spLocks noGrp="1"/>
          </p:cNvSpPr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magine"/>
          <p:cNvSpPr>
            <a:spLocks noGrp="1"/>
          </p:cNvSpPr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8" name="Titolo Testo"/>
          <p:cNvSpPr txBox="1">
            <a:spLocks noGrp="1"/>
          </p:cNvSpPr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19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 - Scu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magine"/>
          <p:cNvSpPr>
            <a:spLocks noGrp="1"/>
          </p:cNvSpPr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8" name="Titolo Testo"/>
          <p:cNvSpPr txBox="1">
            <a:spLocks noGrp="1"/>
          </p:cNvSpPr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9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mmagine"/>
          <p:cNvSpPr>
            <a:spLocks noGrp="1"/>
          </p:cNvSpPr>
          <p:nvPr>
            <p:ph type="pic" sz="quarter" idx="21"/>
          </p:nvPr>
        </p:nvSpPr>
        <p:spPr>
          <a:xfrm>
            <a:off x="13960078" y="4018359"/>
            <a:ext cx="5447110" cy="92077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48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5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2549187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 - Fo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6" name="Titolo Testo"/>
          <p:cNvSpPr txBox="1">
            <a:spLocks noGrp="1"/>
          </p:cNvSpPr>
          <p:nvPr>
            <p:ph type="title"/>
          </p:nvPr>
        </p:nvSpPr>
        <p:spPr>
          <a:xfrm>
            <a:off x="3548062" y="9608343"/>
            <a:ext cx="17287876" cy="176807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7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11358562"/>
            <a:ext cx="17287876" cy="16966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6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357187"/>
            <a:ext cx="17287876" cy="1298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Titolo Testo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24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805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186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567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948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329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710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3091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3472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ttangolo arrotondato"/>
          <p:cNvSpPr/>
          <p:nvPr/>
        </p:nvSpPr>
        <p:spPr>
          <a:xfrm>
            <a:off x="1087933" y="3224140"/>
            <a:ext cx="13567272" cy="2798068"/>
          </a:xfrm>
          <a:prstGeom prst="roundRect">
            <a:avLst>
              <a:gd name="adj" fmla="val 15000"/>
            </a:avLst>
          </a:prstGeom>
          <a:solidFill>
            <a:srgbClr val="018DD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improvvisa"/>
          <p:cNvSpPr txBox="1"/>
          <p:nvPr/>
        </p:nvSpPr>
        <p:spPr>
          <a:xfrm>
            <a:off x="693062" y="3498443"/>
            <a:ext cx="14266406" cy="224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80000"/>
              </a:lnSpc>
              <a:defRPr sz="17100">
                <a:solidFill>
                  <a:srgbClr val="FFFFFF"/>
                </a:solidFill>
                <a:latin typeface="Market Deco"/>
                <a:ea typeface="Market Deco"/>
                <a:cs typeface="Market Deco"/>
                <a:sym typeface="Market Deco"/>
              </a:defRPr>
            </a:lvl1pPr>
          </a:lstStyle>
          <a:p>
            <a:r>
              <a:rPr dirty="0" err="1"/>
              <a:t>improvvisa</a:t>
            </a:r>
            <a:endParaRPr dirty="0"/>
          </a:p>
        </p:txBody>
      </p:sp>
      <p:sp>
        <p:nvSpPr>
          <p:cNvPr id="169" name="Linea"/>
          <p:cNvSpPr/>
          <p:nvPr/>
        </p:nvSpPr>
        <p:spPr>
          <a:xfrm>
            <a:off x="-1310085" y="12117787"/>
            <a:ext cx="26647954" cy="229786"/>
          </a:xfrm>
          <a:prstGeom prst="line">
            <a:avLst/>
          </a:prstGeom>
          <a:ln w="101600">
            <a:solidFill>
              <a:srgbClr val="FFFFFF">
                <a:alpha val="78564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mente"/>
          <p:cNvSpPr txBox="1"/>
          <p:nvPr/>
        </p:nvSpPr>
        <p:spPr>
          <a:xfrm>
            <a:off x="1684575" y="5629000"/>
            <a:ext cx="12283381" cy="486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lnSpc>
                <a:spcPct val="80000"/>
              </a:lnSpc>
              <a:defRPr sz="34400">
                <a:solidFill>
                  <a:srgbClr val="E22125"/>
                </a:solidFill>
                <a:latin typeface="Market Deco"/>
                <a:ea typeface="Market Deco"/>
                <a:cs typeface="Market Deco"/>
                <a:sym typeface="Market Deco"/>
              </a:defRPr>
            </a:lvl1pPr>
          </a:lstStyle>
          <a:p>
            <a:r>
              <a:t>mente</a:t>
            </a:r>
          </a:p>
        </p:txBody>
      </p:sp>
      <p:pic>
        <p:nvPicPr>
          <p:cNvPr id="171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364" y="778690"/>
            <a:ext cx="7708736" cy="11134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“Improvvisare vuol dire costruire un aeroplano durante il volo.”…"/>
          <p:cNvSpPr txBox="1"/>
          <p:nvPr/>
        </p:nvSpPr>
        <p:spPr>
          <a:xfrm>
            <a:off x="2652911" y="2510210"/>
            <a:ext cx="19078179" cy="250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642937">
              <a:lnSpc>
                <a:spcPts val="9100"/>
              </a:lnSpc>
              <a:defRPr sz="6400" i="1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“Improvvisare vuol dire costruire un aeroplano durante il volo.”</a:t>
            </a:r>
          </a:p>
          <a:p>
            <a:pPr defTabSz="642937">
              <a:lnSpc>
                <a:spcPts val="11100"/>
              </a:lnSpc>
              <a:defRPr sz="6400" b="1" i="1">
                <a:solidFill>
                  <a:srgbClr val="26609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Del Close</a:t>
            </a:r>
          </a:p>
        </p:txBody>
      </p:sp>
      <p:pic>
        <p:nvPicPr>
          <p:cNvPr id="174" name="pallina-lampadina-small.png" descr="pallina-lampadina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50" y="5195548"/>
            <a:ext cx="22636738" cy="8908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Stock-504271344.jpg" descr="iStock-504271344.jpg"/>
          <p:cNvPicPr>
            <a:picLocks noChangeAspect="1"/>
          </p:cNvPicPr>
          <p:nvPr/>
        </p:nvPicPr>
        <p:blipFill>
          <a:blip r:embed="rId2"/>
          <a:srcRect r="43899"/>
          <a:stretch>
            <a:fillRect/>
          </a:stretch>
        </p:blipFill>
        <p:spPr>
          <a:xfrm>
            <a:off x="-736877" y="-94"/>
            <a:ext cx="1152960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Il concetto di improvvisazione lo troviamo in molte forme d’arte come, ad esempio, nel teatro e nella musica con il cosiddetto jazz.…"/>
          <p:cNvSpPr txBox="1"/>
          <p:nvPr/>
        </p:nvSpPr>
        <p:spPr>
          <a:xfrm>
            <a:off x="11116964" y="1704288"/>
            <a:ext cx="12299455" cy="11501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100">
                <a:solidFill>
                  <a:srgbClr val="516F7B"/>
                </a:solidFill>
              </a:defRPr>
            </a:pPr>
            <a:r>
              <a:rPr dirty="0"/>
              <a:t>Il </a:t>
            </a:r>
            <a:r>
              <a:rPr dirty="0" err="1"/>
              <a:t>concetto</a:t>
            </a:r>
            <a:r>
              <a:rPr dirty="0"/>
              <a:t> di </a:t>
            </a:r>
            <a:r>
              <a:rPr dirty="0" err="1"/>
              <a:t>improvvisazione</a:t>
            </a:r>
            <a:r>
              <a:rPr dirty="0"/>
              <a:t> lo </a:t>
            </a:r>
            <a:r>
              <a:rPr dirty="0" err="1"/>
              <a:t>troviamo</a:t>
            </a:r>
            <a:r>
              <a:rPr dirty="0"/>
              <a:t> in </a:t>
            </a:r>
            <a:r>
              <a:rPr dirty="0" err="1"/>
              <a:t>molte</a:t>
            </a:r>
            <a:r>
              <a:rPr dirty="0"/>
              <a:t> </a:t>
            </a:r>
            <a:r>
              <a:rPr dirty="0" err="1"/>
              <a:t>forme</a:t>
            </a:r>
            <a:r>
              <a:rPr dirty="0"/>
              <a:t> </a:t>
            </a:r>
            <a:r>
              <a:rPr dirty="0" err="1"/>
              <a:t>d’arte</a:t>
            </a:r>
            <a:r>
              <a:rPr dirty="0"/>
              <a:t> come, ad </a:t>
            </a:r>
            <a:r>
              <a:rPr dirty="0" err="1"/>
              <a:t>esempio</a:t>
            </a:r>
            <a:r>
              <a:rPr dirty="0"/>
              <a:t>, </a:t>
            </a:r>
            <a:r>
              <a:rPr dirty="0" err="1"/>
              <a:t>nel</a:t>
            </a:r>
            <a:r>
              <a:rPr dirty="0"/>
              <a:t> 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teatro</a:t>
            </a:r>
            <a:r>
              <a:rPr dirty="0"/>
              <a:t> e </a:t>
            </a:r>
            <a:r>
              <a:rPr dirty="0" err="1"/>
              <a:t>nella</a:t>
            </a:r>
            <a:r>
              <a:rPr dirty="0"/>
              <a:t> 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musica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dirty="0"/>
              <a:t>con il </a:t>
            </a:r>
            <a:r>
              <a:rPr dirty="0" err="1"/>
              <a:t>cosiddetto</a:t>
            </a:r>
            <a:r>
              <a:rPr dirty="0"/>
              <a:t>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jazz.</a:t>
            </a:r>
          </a:p>
          <a:p>
            <a:pPr algn="l">
              <a:defRPr sz="4100">
                <a:solidFill>
                  <a:srgbClr val="516F7B"/>
                </a:solidFill>
              </a:defRPr>
            </a:pPr>
            <a:r>
              <a:rPr dirty="0"/>
              <a:t>In </a:t>
            </a:r>
            <a:r>
              <a:rPr dirty="0" err="1"/>
              <a:t>questi</a:t>
            </a:r>
            <a:r>
              <a:rPr dirty="0"/>
              <a:t> </a:t>
            </a:r>
            <a:r>
              <a:rPr dirty="0" err="1"/>
              <a:t>contesti</a:t>
            </a:r>
            <a:r>
              <a:rPr dirty="0"/>
              <a:t> </a:t>
            </a: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attori</a:t>
            </a:r>
            <a:r>
              <a:rPr dirty="0"/>
              <a:t> e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musicisti</a:t>
            </a:r>
            <a:r>
              <a:rPr dirty="0"/>
              <a:t> non </a:t>
            </a:r>
            <a:r>
              <a:rPr dirty="0" err="1"/>
              <a:t>seguono</a:t>
            </a:r>
            <a:r>
              <a:rPr dirty="0"/>
              <a:t> un </a:t>
            </a:r>
            <a:r>
              <a:rPr dirty="0" err="1"/>
              <a:t>copione</a:t>
            </a:r>
            <a:r>
              <a:rPr dirty="0"/>
              <a:t> o uno </a:t>
            </a:r>
            <a:r>
              <a:rPr dirty="0" err="1"/>
              <a:t>spartito</a:t>
            </a:r>
            <a:r>
              <a:rPr dirty="0"/>
              <a:t> ben </a:t>
            </a:r>
            <a:r>
              <a:rPr dirty="0" err="1"/>
              <a:t>definito</a:t>
            </a:r>
            <a:r>
              <a:rPr dirty="0"/>
              <a:t>, ma </a:t>
            </a:r>
            <a:r>
              <a:rPr dirty="0" err="1"/>
              <a:t>mettono</a:t>
            </a:r>
            <a:r>
              <a:rPr dirty="0"/>
              <a:t> in scena </a:t>
            </a:r>
            <a:r>
              <a:rPr dirty="0" err="1"/>
              <a:t>elementi</a:t>
            </a:r>
            <a:r>
              <a:rPr dirty="0"/>
              <a:t> </a:t>
            </a:r>
            <a:r>
              <a:rPr dirty="0" err="1"/>
              <a:t>inventati</a:t>
            </a:r>
            <a:r>
              <a:rPr dirty="0"/>
              <a:t> al </a:t>
            </a:r>
            <a:r>
              <a:rPr dirty="0" err="1"/>
              <a:t>momento</a:t>
            </a:r>
            <a:r>
              <a:rPr dirty="0"/>
              <a:t>, </a:t>
            </a:r>
            <a:r>
              <a:rPr dirty="0" err="1"/>
              <a:t>grazie</a:t>
            </a:r>
            <a:r>
              <a:rPr dirty="0"/>
              <a:t> a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grande</a:t>
            </a:r>
            <a:r>
              <a:rPr dirty="0"/>
              <a:t> </a:t>
            </a:r>
            <a:r>
              <a:rPr dirty="0" err="1"/>
              <a:t>consapevolezza</a:t>
            </a:r>
            <a:r>
              <a:rPr dirty="0"/>
              <a:t> e a un </a:t>
            </a:r>
            <a:r>
              <a:rPr dirty="0" err="1"/>
              <a:t>raffinato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lavoro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 di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squadra</a:t>
            </a:r>
            <a:r>
              <a:rPr dirty="0"/>
              <a:t>.</a:t>
            </a:r>
          </a:p>
          <a:p>
            <a:pPr algn="l">
              <a:defRPr sz="4100">
                <a:solidFill>
                  <a:srgbClr val="516F7B"/>
                </a:solidFill>
              </a:defRPr>
            </a:pPr>
            <a:r>
              <a:rPr dirty="0"/>
              <a:t>Come </a:t>
            </a:r>
            <a:r>
              <a:rPr dirty="0" err="1"/>
              <a:t>si</a:t>
            </a:r>
            <a:r>
              <a:rPr dirty="0"/>
              <a:t> sente dire </a:t>
            </a:r>
            <a:r>
              <a:rPr dirty="0" err="1"/>
              <a:t>spesso</a:t>
            </a:r>
            <a:r>
              <a:rPr dirty="0"/>
              <a:t> </a:t>
            </a:r>
            <a:r>
              <a:rPr dirty="0" err="1"/>
              <a:t>però</a:t>
            </a:r>
            <a:r>
              <a:rPr dirty="0"/>
              <a:t>: 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“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l’improvvisazione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 non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si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improvvisa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”</a:t>
            </a:r>
            <a:r>
              <a:rPr dirty="0"/>
              <a:t> e per </a:t>
            </a:r>
            <a:r>
              <a:rPr dirty="0" err="1"/>
              <a:t>imparare</a:t>
            </a:r>
            <a:r>
              <a:rPr dirty="0"/>
              <a:t> a </a:t>
            </a:r>
            <a:r>
              <a:rPr dirty="0" err="1"/>
              <a:t>farlo</a:t>
            </a:r>
            <a:r>
              <a:rPr dirty="0"/>
              <a:t> in </a:t>
            </a:r>
            <a:r>
              <a:rPr dirty="0" err="1"/>
              <a:t>qualsiasi</a:t>
            </a:r>
            <a:r>
              <a:rPr dirty="0"/>
              <a:t> </a:t>
            </a:r>
            <a:r>
              <a:rPr dirty="0" err="1"/>
              <a:t>contesto</a:t>
            </a:r>
            <a:r>
              <a:rPr dirty="0"/>
              <a:t>, </a:t>
            </a:r>
            <a:r>
              <a:rPr dirty="0" err="1"/>
              <a:t>anche</a:t>
            </a:r>
            <a:r>
              <a:rPr dirty="0"/>
              <a:t> </a:t>
            </a:r>
            <a:r>
              <a:rPr dirty="0" err="1"/>
              <a:t>lavorativo</a:t>
            </a:r>
            <a:r>
              <a:rPr dirty="0"/>
              <a:t>, </a:t>
            </a:r>
            <a:r>
              <a:rPr dirty="0" err="1"/>
              <a:t>è</a:t>
            </a:r>
            <a:r>
              <a:rPr dirty="0"/>
              <a:t> di </a:t>
            </a:r>
            <a:r>
              <a:rPr dirty="0" err="1"/>
              <a:t>fondamentale</a:t>
            </a:r>
            <a:r>
              <a:rPr dirty="0"/>
              <a:t> </a:t>
            </a:r>
            <a:r>
              <a:rPr dirty="0" err="1"/>
              <a:t>importanza</a:t>
            </a:r>
            <a:r>
              <a:rPr dirty="0"/>
              <a:t> </a:t>
            </a:r>
            <a:r>
              <a:rPr dirty="0" err="1"/>
              <a:t>acquisire</a:t>
            </a:r>
            <a:r>
              <a:rPr dirty="0"/>
              <a:t> </a:t>
            </a:r>
            <a:r>
              <a:rPr dirty="0" err="1"/>
              <a:t>tutta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serie</a:t>
            </a:r>
            <a:r>
              <a:rPr dirty="0"/>
              <a:t> di </a:t>
            </a:r>
            <a:r>
              <a:rPr dirty="0" err="1"/>
              <a:t>competenze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permettano</a:t>
            </a:r>
            <a:r>
              <a:rPr dirty="0"/>
              <a:t> di </a:t>
            </a:r>
            <a:r>
              <a:rPr dirty="0" err="1"/>
              <a:t>pensare</a:t>
            </a:r>
            <a:r>
              <a:rPr dirty="0"/>
              <a:t> 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“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fuori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dalla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scatola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”</a:t>
            </a:r>
            <a:r>
              <a:rPr dirty="0"/>
              <a:t>. </a:t>
            </a:r>
          </a:p>
          <a:p>
            <a:pPr algn="l">
              <a:defRPr sz="4100">
                <a:solidFill>
                  <a:srgbClr val="516F7B"/>
                </a:solidFill>
              </a:defRPr>
            </a:pPr>
            <a:r>
              <a:rPr dirty="0" err="1"/>
              <a:t>Improvvisa-Mente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quindi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vera e propria palestra </a:t>
            </a:r>
            <a:r>
              <a:rPr dirty="0" err="1"/>
              <a:t>che</a:t>
            </a:r>
            <a:r>
              <a:rPr dirty="0"/>
              <a:t>, con un </a:t>
            </a:r>
            <a:r>
              <a:rPr dirty="0" err="1"/>
              <a:t>approccio</a:t>
            </a:r>
            <a:r>
              <a:rPr dirty="0"/>
              <a:t> </a:t>
            </a:r>
            <a:r>
              <a:rPr dirty="0" err="1"/>
              <a:t>esperienzale</a:t>
            </a:r>
            <a:r>
              <a:rPr dirty="0"/>
              <a:t> e </a:t>
            </a:r>
            <a:r>
              <a:rPr dirty="0" err="1"/>
              <a:t>divertente</a:t>
            </a:r>
            <a:r>
              <a:rPr dirty="0"/>
              <a:t>, </a:t>
            </a:r>
            <a:r>
              <a:rPr dirty="0" err="1"/>
              <a:t>permette</a:t>
            </a:r>
            <a:r>
              <a:rPr dirty="0"/>
              <a:t> di </a:t>
            </a:r>
            <a:r>
              <a:rPr dirty="0" err="1"/>
              <a:t>allenare</a:t>
            </a:r>
            <a:r>
              <a:rPr dirty="0"/>
              <a:t> </a:t>
            </a:r>
            <a:r>
              <a:rPr dirty="0" err="1"/>
              <a:t>l’ascolto</a:t>
            </a:r>
            <a:r>
              <a:rPr dirty="0"/>
              <a:t> </a:t>
            </a:r>
            <a:r>
              <a:rPr dirty="0" err="1"/>
              <a:t>attivo</a:t>
            </a:r>
            <a:r>
              <a:rPr dirty="0"/>
              <a:t>, la fiducia in </a:t>
            </a:r>
            <a:r>
              <a:rPr dirty="0" err="1"/>
              <a:t>sé</a:t>
            </a:r>
            <a:r>
              <a:rPr dirty="0"/>
              <a:t> </a:t>
            </a:r>
            <a:r>
              <a:rPr dirty="0" err="1"/>
              <a:t>stessi</a:t>
            </a:r>
            <a:r>
              <a:rPr dirty="0"/>
              <a:t> e </a:t>
            </a:r>
            <a:r>
              <a:rPr dirty="0" err="1"/>
              <a:t>negli</a:t>
            </a:r>
            <a:r>
              <a:rPr dirty="0"/>
              <a:t> </a:t>
            </a:r>
            <a:r>
              <a:rPr dirty="0" err="1"/>
              <a:t>altri</a:t>
            </a:r>
            <a:r>
              <a:rPr dirty="0"/>
              <a:t> e la </a:t>
            </a:r>
            <a:r>
              <a:rPr dirty="0" err="1"/>
              <a:t>comunicazione</a:t>
            </a:r>
            <a:r>
              <a:rPr dirty="0"/>
              <a:t> </a:t>
            </a:r>
            <a:r>
              <a:rPr dirty="0" err="1"/>
              <a:t>efficace</a:t>
            </a:r>
            <a:r>
              <a:rPr dirty="0"/>
              <a:t> ed </a:t>
            </a:r>
            <a:r>
              <a:rPr dirty="0" err="1"/>
              <a:t>empatica</a:t>
            </a:r>
            <a:r>
              <a:rPr dirty="0"/>
              <a:t>.</a:t>
            </a:r>
            <a:br>
              <a:rPr dirty="0"/>
            </a:br>
            <a:r>
              <a:rPr dirty="0"/>
              <a:t>Un format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permette</a:t>
            </a:r>
            <a:r>
              <a:rPr dirty="0"/>
              <a:t> di </a:t>
            </a:r>
            <a:r>
              <a:rPr dirty="0" err="1"/>
              <a:t>lavorare</a:t>
            </a:r>
            <a:r>
              <a:rPr dirty="0"/>
              <a:t> in </a:t>
            </a:r>
            <a:r>
              <a:rPr dirty="0" err="1"/>
              <a:t>gruppo</a:t>
            </a:r>
            <a:r>
              <a:rPr dirty="0"/>
              <a:t> con un </a:t>
            </a:r>
            <a:r>
              <a:rPr dirty="0" err="1"/>
              <a:t>pizzico</a:t>
            </a:r>
            <a:r>
              <a:rPr dirty="0"/>
              <a:t> di </a:t>
            </a:r>
            <a:r>
              <a:rPr dirty="0" err="1"/>
              <a:t>follia</a:t>
            </a:r>
            <a:r>
              <a:rPr dirty="0"/>
              <a:t> e tanto divertimento.</a:t>
            </a:r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DDA17D1C-3C19-FD59-C96F-85A1363522C1}"/>
              </a:ext>
            </a:extLst>
          </p:cNvPr>
          <p:cNvSpPr txBox="1"/>
          <p:nvPr/>
        </p:nvSpPr>
        <p:spPr>
          <a:xfrm>
            <a:off x="10792725" y="247460"/>
            <a:ext cx="12462129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IMPROVVISAZIONE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Stock-512003912.jpg" descr="iStock-512003912.jpg"/>
          <p:cNvPicPr>
            <a:picLocks noChangeAspect="1"/>
          </p:cNvPicPr>
          <p:nvPr/>
        </p:nvPicPr>
        <p:blipFill>
          <a:blip r:embed="rId2"/>
          <a:srcRect l="27264"/>
          <a:stretch>
            <a:fillRect/>
          </a:stretch>
        </p:blipFill>
        <p:spPr>
          <a:xfrm>
            <a:off x="11749947" y="-149"/>
            <a:ext cx="1496842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Improvvisa-Mente è un percorso di formazione e teambuilding che sfrutta il training nell’ambito dell’improvvisazione con lo scopo di trasmettere tutta una serie di competenze come l’ascolto attivo, il lavoro di squadra, la fiducia, l’accettazione, la cap"/>
          <p:cNvSpPr txBox="1"/>
          <p:nvPr/>
        </p:nvSpPr>
        <p:spPr>
          <a:xfrm>
            <a:off x="679449" y="1997589"/>
            <a:ext cx="10642403" cy="11778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200" spc="-42">
                <a:solidFill>
                  <a:srgbClr val="516F7B"/>
                </a:solidFill>
              </a:defRPr>
            </a:pPr>
            <a:r>
              <a:rPr dirty="0" err="1"/>
              <a:t>Improvvisa-Mente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un </a:t>
            </a:r>
            <a:r>
              <a:rPr dirty="0" err="1"/>
              <a:t>percorso</a:t>
            </a:r>
            <a:r>
              <a:rPr dirty="0"/>
              <a:t> di 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formazione</a:t>
            </a:r>
            <a:r>
              <a:rPr dirty="0"/>
              <a:t> e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teambuilding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sfrutta</a:t>
            </a:r>
            <a:r>
              <a:rPr dirty="0"/>
              <a:t> il training </a:t>
            </a:r>
            <a:r>
              <a:rPr dirty="0" err="1"/>
              <a:t>nell’ambito</a:t>
            </a:r>
            <a:r>
              <a:rPr dirty="0"/>
              <a:t> </a:t>
            </a:r>
            <a:r>
              <a:rPr dirty="0" err="1"/>
              <a:t>dell’improvvisazione</a:t>
            </a:r>
            <a:r>
              <a:rPr dirty="0"/>
              <a:t> con lo </a:t>
            </a:r>
            <a:r>
              <a:rPr dirty="0" err="1"/>
              <a:t>scopo</a:t>
            </a:r>
            <a:r>
              <a:rPr dirty="0"/>
              <a:t> di </a:t>
            </a:r>
            <a:r>
              <a:rPr dirty="0" err="1"/>
              <a:t>trasmettere</a:t>
            </a:r>
            <a:r>
              <a:rPr dirty="0"/>
              <a:t> </a:t>
            </a:r>
            <a:r>
              <a:rPr dirty="0" err="1"/>
              <a:t>tutta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serie</a:t>
            </a:r>
            <a:r>
              <a:rPr dirty="0"/>
              <a:t> di </a:t>
            </a:r>
            <a:r>
              <a:rPr dirty="0" err="1"/>
              <a:t>competenze</a:t>
            </a:r>
            <a:r>
              <a:rPr dirty="0"/>
              <a:t> come </a:t>
            </a:r>
            <a:r>
              <a:rPr dirty="0" err="1"/>
              <a:t>l’ascolto</a:t>
            </a:r>
            <a:r>
              <a:rPr dirty="0"/>
              <a:t> </a:t>
            </a:r>
            <a:r>
              <a:rPr dirty="0" err="1"/>
              <a:t>attivo</a:t>
            </a:r>
            <a:r>
              <a:rPr dirty="0"/>
              <a:t>, il </a:t>
            </a:r>
            <a:r>
              <a:rPr dirty="0" err="1"/>
              <a:t>lavoro</a:t>
            </a:r>
            <a:r>
              <a:rPr dirty="0"/>
              <a:t> di </a:t>
            </a:r>
            <a:r>
              <a:rPr dirty="0" err="1"/>
              <a:t>squadra</a:t>
            </a:r>
            <a:r>
              <a:rPr dirty="0"/>
              <a:t>, la fiducia, </a:t>
            </a:r>
            <a:r>
              <a:rPr dirty="0" err="1"/>
              <a:t>l’accettazione</a:t>
            </a:r>
            <a:r>
              <a:rPr dirty="0"/>
              <a:t>, la </a:t>
            </a:r>
            <a:r>
              <a:rPr dirty="0" err="1"/>
              <a:t>capacità</a:t>
            </a:r>
            <a:r>
              <a:rPr dirty="0"/>
              <a:t> </a:t>
            </a:r>
            <a:r>
              <a:rPr dirty="0" err="1"/>
              <a:t>creativa</a:t>
            </a:r>
            <a:r>
              <a:rPr dirty="0"/>
              <a:t> e di problem solving di </a:t>
            </a:r>
            <a:r>
              <a:rPr dirty="0" err="1"/>
              <a:t>gruppo</a:t>
            </a:r>
            <a:r>
              <a:rPr dirty="0"/>
              <a:t> </a:t>
            </a:r>
            <a:r>
              <a:rPr dirty="0" err="1"/>
              <a:t>oltre</a:t>
            </a:r>
            <a:r>
              <a:rPr dirty="0"/>
              <a:t> </a:t>
            </a:r>
            <a:r>
              <a:rPr dirty="0" err="1"/>
              <a:t>alla</a:t>
            </a:r>
            <a:r>
              <a:rPr dirty="0"/>
              <a:t> </a:t>
            </a:r>
            <a:r>
              <a:rPr dirty="0" err="1"/>
              <a:t>comunicazione</a:t>
            </a:r>
            <a:r>
              <a:rPr dirty="0"/>
              <a:t> </a:t>
            </a:r>
            <a:r>
              <a:rPr dirty="0" err="1"/>
              <a:t>interpersonale</a:t>
            </a:r>
            <a:r>
              <a:rPr dirty="0"/>
              <a:t>. </a:t>
            </a:r>
            <a:r>
              <a:rPr dirty="0" err="1"/>
              <a:t>Attraverso</a:t>
            </a:r>
            <a:r>
              <a:rPr dirty="0"/>
              <a:t> </a:t>
            </a:r>
            <a:r>
              <a:rPr dirty="0" err="1"/>
              <a:t>tutta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serie</a:t>
            </a:r>
            <a:r>
              <a:rPr dirty="0"/>
              <a:t> di </a:t>
            </a:r>
            <a:r>
              <a:rPr dirty="0" err="1"/>
              <a:t>esercizi</a:t>
            </a:r>
            <a:r>
              <a:rPr dirty="0"/>
              <a:t> </a:t>
            </a:r>
            <a:r>
              <a:rPr dirty="0" err="1"/>
              <a:t>particolarmente</a:t>
            </a:r>
            <a:r>
              <a:rPr dirty="0"/>
              <a:t> 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ingaggianti</a:t>
            </a:r>
            <a:r>
              <a:rPr dirty="0"/>
              <a:t> e 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divertenti</a:t>
            </a:r>
            <a:r>
              <a:rPr dirty="0"/>
              <a:t> per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partecipanti</a:t>
            </a:r>
            <a:r>
              <a:rPr dirty="0"/>
              <a:t>, il </a:t>
            </a:r>
            <a:r>
              <a:rPr dirty="0" err="1"/>
              <a:t>gruppo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troverà</a:t>
            </a:r>
            <a:r>
              <a:rPr dirty="0"/>
              <a:t> ad </a:t>
            </a:r>
            <a:r>
              <a:rPr dirty="0" err="1"/>
              <a:t>affrontare</a:t>
            </a:r>
            <a:r>
              <a:rPr dirty="0"/>
              <a:t> </a:t>
            </a:r>
            <a:r>
              <a:rPr dirty="0" err="1"/>
              <a:t>temi</a:t>
            </a:r>
            <a:r>
              <a:rPr dirty="0"/>
              <a:t> sempre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sfidanti</a:t>
            </a:r>
            <a:r>
              <a:rPr dirty="0"/>
              <a:t>, in </a:t>
            </a:r>
            <a:r>
              <a:rPr dirty="0" err="1"/>
              <a:t>grado</a:t>
            </a:r>
            <a:r>
              <a:rPr dirty="0"/>
              <a:t> di </a:t>
            </a:r>
            <a:r>
              <a:rPr dirty="0" err="1"/>
              <a:t>farli</a:t>
            </a:r>
            <a:r>
              <a:rPr dirty="0"/>
              <a:t> </a:t>
            </a:r>
            <a:r>
              <a:rPr dirty="0" err="1"/>
              <a:t>uscire</a:t>
            </a:r>
            <a:r>
              <a:rPr dirty="0"/>
              <a:t>, senza </a:t>
            </a:r>
            <a:r>
              <a:rPr dirty="0" err="1"/>
              <a:t>forzature</a:t>
            </a:r>
            <a:r>
              <a:rPr dirty="0"/>
              <a:t>, </a:t>
            </a:r>
            <a:r>
              <a:rPr dirty="0" err="1"/>
              <a:t>dalla</a:t>
            </a:r>
            <a:r>
              <a:rPr dirty="0"/>
              <a:t> </a:t>
            </a:r>
            <a:r>
              <a:rPr dirty="0" err="1"/>
              <a:t>loro</a:t>
            </a:r>
            <a:r>
              <a:rPr dirty="0"/>
              <a:t> zona di comfort.</a:t>
            </a:r>
            <a:br>
              <a:rPr dirty="0"/>
            </a:br>
            <a:r>
              <a:rPr dirty="0"/>
              <a:t>Un </a:t>
            </a:r>
            <a:r>
              <a:rPr dirty="0" err="1"/>
              <a:t>percorso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, a </a:t>
            </a:r>
            <a:r>
              <a:rPr dirty="0" err="1"/>
              <a:t>seconda</a:t>
            </a:r>
            <a:r>
              <a:rPr dirty="0"/>
              <a:t> del tempo a </a:t>
            </a:r>
            <a:r>
              <a:rPr dirty="0" err="1"/>
              <a:t>disposizione</a:t>
            </a:r>
            <a:r>
              <a:rPr dirty="0"/>
              <a:t>, </a:t>
            </a:r>
            <a:r>
              <a:rPr dirty="0" err="1"/>
              <a:t>permette</a:t>
            </a:r>
            <a:r>
              <a:rPr dirty="0"/>
              <a:t> a </a:t>
            </a:r>
            <a:r>
              <a:rPr dirty="0" err="1"/>
              <a:t>gruppi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conoscono</a:t>
            </a:r>
            <a:r>
              <a:rPr dirty="0"/>
              <a:t> poco di </a:t>
            </a:r>
            <a:r>
              <a:rPr dirty="0" err="1"/>
              <a:t>interagire</a:t>
            </a:r>
            <a:r>
              <a:rPr dirty="0"/>
              <a:t> in </a:t>
            </a:r>
            <a:r>
              <a:rPr dirty="0" err="1"/>
              <a:t>maniera</a:t>
            </a:r>
            <a:r>
              <a:rPr dirty="0"/>
              <a:t> </a:t>
            </a:r>
            <a:r>
              <a:rPr dirty="0" err="1"/>
              <a:t>efficace</a:t>
            </a:r>
            <a:r>
              <a:rPr dirty="0"/>
              <a:t>, </a:t>
            </a:r>
            <a:r>
              <a:rPr dirty="0" err="1"/>
              <a:t>oppure</a:t>
            </a:r>
            <a:r>
              <a:rPr dirty="0"/>
              <a:t> a </a:t>
            </a:r>
            <a:r>
              <a:rPr dirty="0" err="1"/>
              <a:t>gruppi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affiatati</a:t>
            </a:r>
            <a:r>
              <a:rPr dirty="0"/>
              <a:t> di </a:t>
            </a:r>
            <a:r>
              <a:rPr dirty="0" err="1"/>
              <a:t>migliorare</a:t>
            </a:r>
            <a:r>
              <a:rPr dirty="0"/>
              <a:t> le </a:t>
            </a:r>
            <a:r>
              <a:rPr dirty="0" err="1"/>
              <a:t>relazioni</a:t>
            </a:r>
            <a:r>
              <a:rPr dirty="0"/>
              <a:t> </a:t>
            </a:r>
            <a:r>
              <a:rPr dirty="0" err="1"/>
              <a:t>interpersonali</a:t>
            </a:r>
            <a:r>
              <a:rPr dirty="0"/>
              <a:t> e </a:t>
            </a:r>
            <a:r>
              <a:rPr dirty="0" err="1"/>
              <a:t>aumentare</a:t>
            </a:r>
            <a:r>
              <a:rPr dirty="0"/>
              <a:t> </a:t>
            </a:r>
            <a:r>
              <a:rPr dirty="0" err="1"/>
              <a:t>quindi</a:t>
            </a:r>
            <a:r>
              <a:rPr dirty="0"/>
              <a:t> le performance </a:t>
            </a:r>
            <a:r>
              <a:rPr dirty="0" err="1"/>
              <a:t>lavorative</a:t>
            </a:r>
            <a:r>
              <a:rPr dirty="0"/>
              <a:t>.</a:t>
            </a:r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11B9D8DC-0544-FA98-2163-460C2F2DAE3C}"/>
              </a:ext>
            </a:extLst>
          </p:cNvPr>
          <p:cNvSpPr txBox="1"/>
          <p:nvPr/>
        </p:nvSpPr>
        <p:spPr>
          <a:xfrm>
            <a:off x="313748" y="476060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IN AZIENDA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Stock-853580852.jpg" descr="iStock-853580852.jpg"/>
          <p:cNvPicPr>
            <a:picLocks noChangeAspect="1"/>
          </p:cNvPicPr>
          <p:nvPr/>
        </p:nvPicPr>
        <p:blipFill>
          <a:blip r:embed="rId2"/>
          <a:srcRect r="43010"/>
          <a:stretch>
            <a:fillRect/>
          </a:stretch>
        </p:blipFill>
        <p:spPr>
          <a:xfrm flipH="1">
            <a:off x="11719970" y="0"/>
            <a:ext cx="1347280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ascolto attivo…"/>
          <p:cNvSpPr txBox="1"/>
          <p:nvPr/>
        </p:nvSpPr>
        <p:spPr>
          <a:xfrm>
            <a:off x="1527344" y="2434077"/>
            <a:ext cx="6795129" cy="11235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ascolto</a:t>
            </a:r>
            <a:r>
              <a:rPr dirty="0"/>
              <a:t> </a:t>
            </a:r>
            <a:r>
              <a:rPr dirty="0" err="1"/>
              <a:t>attivo</a:t>
            </a:r>
            <a:endParaRPr dirty="0"/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conoscersi</a:t>
            </a:r>
            <a:endParaRPr dirty="0"/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mindfulness</a:t>
            </a:r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comunicazione</a:t>
            </a:r>
            <a:endParaRPr dirty="0"/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rompere</a:t>
            </a:r>
            <a:r>
              <a:rPr dirty="0"/>
              <a:t> </a:t>
            </a: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schemi</a:t>
            </a:r>
            <a:endParaRPr dirty="0"/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gestire</a:t>
            </a:r>
            <a:r>
              <a:rPr dirty="0"/>
              <a:t> lo stress </a:t>
            </a:r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lavoro</a:t>
            </a:r>
            <a:r>
              <a:rPr dirty="0"/>
              <a:t> di </a:t>
            </a:r>
            <a:r>
              <a:rPr dirty="0" err="1"/>
              <a:t>squadra</a:t>
            </a:r>
            <a:endParaRPr dirty="0"/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fiducia</a:t>
            </a:r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accettazione</a:t>
            </a:r>
            <a:endParaRPr dirty="0"/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accoglienza</a:t>
            </a:r>
            <a:endParaRPr dirty="0"/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superare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blocchi</a:t>
            </a:r>
            <a:r>
              <a:rPr dirty="0"/>
              <a:t> </a:t>
            </a:r>
            <a:r>
              <a:rPr dirty="0" err="1"/>
              <a:t>emotivi</a:t>
            </a:r>
            <a:endParaRPr dirty="0"/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acquisire</a:t>
            </a:r>
            <a:r>
              <a:rPr dirty="0"/>
              <a:t> </a:t>
            </a:r>
            <a:r>
              <a:rPr dirty="0" err="1"/>
              <a:t>sicurezza</a:t>
            </a:r>
            <a:endParaRPr dirty="0"/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storytelling</a:t>
            </a:r>
          </a:p>
          <a:p>
            <a:pPr marL="228600" indent="-228600" algn="l">
              <a:lnSpc>
                <a:spcPct val="110000"/>
              </a:lnSpc>
              <a:buSzPct val="137000"/>
              <a:buChar char="•"/>
              <a:defRPr sz="4700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creatività</a:t>
            </a:r>
            <a:endParaRPr dirty="0"/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B0C55910-45A1-1DD4-C873-3DF2C5EE3B5D}"/>
              </a:ext>
            </a:extLst>
          </p:cNvPr>
          <p:cNvSpPr txBox="1"/>
          <p:nvPr/>
        </p:nvSpPr>
        <p:spPr>
          <a:xfrm>
            <a:off x="603445" y="471458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GLI ARGOMENTI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Stock-642891484.jpg" descr="iStock-642891484.jpg"/>
          <p:cNvPicPr>
            <a:picLocks noChangeAspect="1"/>
          </p:cNvPicPr>
          <p:nvPr/>
        </p:nvPicPr>
        <p:blipFill>
          <a:blip r:embed="rId2"/>
          <a:srcRect l="30978"/>
          <a:stretch>
            <a:fillRect/>
          </a:stretch>
        </p:blipFill>
        <p:spPr>
          <a:xfrm>
            <a:off x="10989369" y="0"/>
            <a:ext cx="1420048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ipologia: indoor…"/>
          <p:cNvSpPr txBox="1"/>
          <p:nvPr/>
        </p:nvSpPr>
        <p:spPr>
          <a:xfrm>
            <a:off x="1059657" y="3508846"/>
            <a:ext cx="8494909" cy="8679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spcBef>
                <a:spcPts val="1200"/>
              </a:spcBef>
              <a:defRPr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b="1" dirty="0" err="1"/>
              <a:t>Tipologia</a:t>
            </a:r>
            <a:r>
              <a:rPr b="1" dirty="0"/>
              <a:t>:</a:t>
            </a:r>
            <a:r>
              <a:rPr dirty="0"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dirty="0"/>
              <a:t>indoor </a:t>
            </a:r>
            <a:br>
              <a:rPr dirty="0"/>
            </a:br>
            <a:endParaRPr dirty="0">
              <a:solidFill>
                <a:srgbClr val="000000"/>
              </a:solidFill>
            </a:endParaRPr>
          </a:p>
          <a:p>
            <a:pPr algn="l" defTabSz="457200">
              <a:spcBef>
                <a:spcPts val="1200"/>
              </a:spcBef>
              <a:defRPr sz="4000" b="1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err="1"/>
              <a:t>Numero</a:t>
            </a:r>
            <a:r>
              <a:rPr dirty="0"/>
              <a:t> di </a:t>
            </a:r>
            <a:r>
              <a:rPr dirty="0" err="1"/>
              <a:t>partecipanti</a:t>
            </a:r>
            <a:r>
              <a:rPr dirty="0"/>
              <a:t>: </a:t>
            </a:r>
            <a:endParaRPr dirty="0">
              <a:solidFill>
                <a:srgbClr val="000000"/>
              </a:solidFill>
            </a:endParaRPr>
          </a:p>
          <a:p>
            <a:pPr algn="l" defTabSz="457200">
              <a:spcBef>
                <a:spcPts val="1200"/>
              </a:spcBef>
              <a:defRPr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• </a:t>
            </a:r>
            <a:r>
              <a:rPr dirty="0" err="1"/>
              <a:t>massimo</a:t>
            </a:r>
            <a:r>
              <a:rPr dirty="0"/>
              <a:t> 20 per </a:t>
            </a:r>
            <a:r>
              <a:rPr dirty="0" err="1"/>
              <a:t>classe</a:t>
            </a:r>
            <a:br>
              <a:rPr dirty="0"/>
            </a:br>
            <a:r>
              <a:rPr dirty="0"/>
              <a:t>• </a:t>
            </a:r>
            <a:r>
              <a:rPr dirty="0" err="1"/>
              <a:t>ogni</a:t>
            </a:r>
            <a:r>
              <a:rPr dirty="0"/>
              <a:t> </a:t>
            </a:r>
            <a:r>
              <a:rPr dirty="0" err="1"/>
              <a:t>classe</a:t>
            </a:r>
            <a:r>
              <a:rPr dirty="0"/>
              <a:t> </a:t>
            </a:r>
            <a:r>
              <a:rPr dirty="0" err="1"/>
              <a:t>necessita</a:t>
            </a:r>
            <a:r>
              <a:rPr dirty="0"/>
              <a:t> di un </a:t>
            </a:r>
            <a:r>
              <a:rPr dirty="0" err="1"/>
              <a:t>formatore</a:t>
            </a:r>
            <a:r>
              <a:rPr dirty="0"/>
              <a:t> </a:t>
            </a:r>
            <a:br>
              <a:rPr dirty="0"/>
            </a:br>
            <a:endParaRPr dirty="0">
              <a:solidFill>
                <a:srgbClr val="000000"/>
              </a:solidFill>
            </a:endParaRPr>
          </a:p>
          <a:p>
            <a:pPr algn="l" defTabSz="457200">
              <a:spcBef>
                <a:spcPts val="1200"/>
              </a:spcBef>
              <a:defRPr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b="1" dirty="0" err="1"/>
              <a:t>Durata</a:t>
            </a:r>
            <a:r>
              <a:rPr b="1" dirty="0"/>
              <a:t>: </a:t>
            </a:r>
            <a:r>
              <a:rPr dirty="0"/>
              <a:t>da 2 a 4 ore </a:t>
            </a:r>
            <a:br>
              <a:rPr dirty="0"/>
            </a:br>
            <a:endParaRPr dirty="0"/>
          </a:p>
          <a:p>
            <a:pPr algn="l" defTabSz="457200">
              <a:spcBef>
                <a:spcPts val="1200"/>
              </a:spcBef>
              <a:defRPr sz="4000" b="1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err="1"/>
              <a:t>Necessità</a:t>
            </a:r>
            <a:r>
              <a:rPr dirty="0"/>
              <a:t>: </a:t>
            </a:r>
            <a:endParaRPr dirty="0">
              <a:solidFill>
                <a:srgbClr val="000000"/>
              </a:solidFill>
            </a:endParaRPr>
          </a:p>
          <a:p>
            <a:pPr marL="452782" indent="-452782" algn="l" defTabSz="457200">
              <a:spcBef>
                <a:spcPts val="1200"/>
              </a:spcBef>
              <a:buClr>
                <a:srgbClr val="535353"/>
              </a:buClr>
              <a:buSzPct val="82000"/>
              <a:buChar char="•"/>
              <a:defRPr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aula </a:t>
            </a:r>
            <a:r>
              <a:rPr dirty="0" err="1"/>
              <a:t>abbastanza</a:t>
            </a:r>
            <a:r>
              <a:rPr dirty="0"/>
              <a:t> </a:t>
            </a:r>
            <a:r>
              <a:rPr dirty="0" err="1"/>
              <a:t>grande</a:t>
            </a:r>
            <a:r>
              <a:rPr dirty="0"/>
              <a:t> senza </a:t>
            </a:r>
            <a:r>
              <a:rPr dirty="0" err="1"/>
              <a:t>sedie</a:t>
            </a:r>
            <a:r>
              <a:rPr dirty="0"/>
              <a:t> o </a:t>
            </a:r>
            <a:r>
              <a:rPr dirty="0" err="1"/>
              <a:t>tavoli</a:t>
            </a:r>
            <a:endParaRPr dirty="0"/>
          </a:p>
          <a:p>
            <a:pPr marL="452782" indent="-452782" algn="l" defTabSz="457200">
              <a:spcBef>
                <a:spcPts val="1200"/>
              </a:spcBef>
              <a:buClr>
                <a:srgbClr val="535353"/>
              </a:buClr>
              <a:buSzPct val="82000"/>
              <a:buChar char="•"/>
              <a:defRPr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I </a:t>
            </a:r>
            <a:r>
              <a:rPr dirty="0" err="1"/>
              <a:t>partecipanti</a:t>
            </a:r>
            <a:r>
              <a:rPr dirty="0"/>
              <a:t> </a:t>
            </a:r>
            <a:r>
              <a:rPr dirty="0" err="1"/>
              <a:t>dovranno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vestiti</a:t>
            </a:r>
            <a:r>
              <a:rPr dirty="0"/>
              <a:t> </a:t>
            </a:r>
            <a:r>
              <a:rPr dirty="0" err="1"/>
              <a:t>comodi</a:t>
            </a:r>
            <a:r>
              <a:rPr dirty="0"/>
              <a:t> e </a:t>
            </a:r>
            <a:r>
              <a:rPr dirty="0" err="1"/>
              <a:t>scarpe</a:t>
            </a:r>
            <a:r>
              <a:rPr dirty="0"/>
              <a:t> da </a:t>
            </a:r>
            <a:r>
              <a:rPr dirty="0" err="1"/>
              <a:t>ginnastica</a:t>
            </a:r>
            <a:endParaRPr dirty="0"/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4BA65A84-218F-7941-D3FE-C1AFD988DFF8}"/>
              </a:ext>
            </a:extLst>
          </p:cNvPr>
          <p:cNvSpPr txBox="1"/>
          <p:nvPr/>
        </p:nvSpPr>
        <p:spPr>
          <a:xfrm>
            <a:off x="582662" y="763014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INDICAZIONI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HI SONO"/>
          <p:cNvSpPr txBox="1"/>
          <p:nvPr/>
        </p:nvSpPr>
        <p:spPr>
          <a:xfrm>
            <a:off x="10920888" y="2169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/>
              <a:t>CHI SONO</a:t>
            </a:r>
          </a:p>
        </p:txBody>
      </p:sp>
      <p:pic>
        <p:nvPicPr>
          <p:cNvPr id="197" name="MaxVellucci.jpg" descr="MaxVellucci.jpg"/>
          <p:cNvPicPr>
            <a:picLocks noChangeAspect="1"/>
          </p:cNvPicPr>
          <p:nvPr/>
        </p:nvPicPr>
        <p:blipFill rotWithShape="1">
          <a:blip r:embed="rId2"/>
          <a:srcRect l="12628" t="2453" r="12546" b="2866"/>
          <a:stretch/>
        </p:blipFill>
        <p:spPr>
          <a:xfrm>
            <a:off x="1" y="0"/>
            <a:ext cx="1091038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Da più di 20 anni mi occupo di formazione nell’ambito delle soft skills, soprattutto sui temi legati alla comunicazione (sia dal vivo che online), al pensiero creativo e innovativo e alle competenze legate all’improvvisazione.  In particolare mi occupo d"/>
          <p:cNvSpPr txBox="1"/>
          <p:nvPr/>
        </p:nvSpPr>
        <p:spPr>
          <a:xfrm>
            <a:off x="11534893" y="2119786"/>
            <a:ext cx="12313648" cy="10670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Da più di 20 anni mi occupo di formazione nell’ambito delle s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oft skills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 con una particolare specializzazione su temi come la comunicazione, il pensiero creativo e innovativo, il creative </a:t>
            </a:r>
            <a:r>
              <a:rPr lang="it-IT" sz="3600" dirty="0" err="1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problem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solving e la leadership.</a:t>
            </a:r>
          </a:p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In particolare mi occupo di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public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speaking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presentation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skills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, comunicazione dal vivo e online,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storytelling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slidemaking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,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comunicazione intergruppo attraverso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teambuilding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teamworking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.</a:t>
            </a:r>
            <a:b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Mi occupo inoltre di tutti quei processi che sono alla base della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creatività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della capacità di </a:t>
            </a:r>
            <a:r>
              <a:rPr lang="it-IT" sz="3600" dirty="0" err="1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problem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solving, atti a sviluppare un pensiero orientato all’innovazione.</a:t>
            </a:r>
            <a:b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In aggiunta, affianco le aziende per la realizzazione di eventi e progetti di 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comunicazione interna ed esterna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. </a:t>
            </a:r>
          </a:p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Sono inoltre il fondatore del metodo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Improv4Business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, che utilizza i principi dell’improvvisazione nell’ambito della formazione sia personale che professionale, con l’obiettivo di fornire gli strumenti per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adattarsi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meglio ai cambiamenti e per sviluppare il proprio potenziale al massimo, soprattutto nella capacità di lavorare in team.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Macintosh PowerPoint</Application>
  <PresentationFormat>Personalizzato</PresentationFormat>
  <Paragraphs>38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4" baseType="lpstr">
      <vt:lpstr>Futura Bold</vt:lpstr>
      <vt:lpstr>Gill Sans</vt:lpstr>
      <vt:lpstr>Gill Sans Light</vt:lpstr>
      <vt:lpstr>Gill Sans SemiBold</vt:lpstr>
      <vt:lpstr>Lucida Grande</vt:lpstr>
      <vt:lpstr>Market Deco</vt:lpstr>
      <vt:lpstr>Showroom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Microsoft Office User</cp:lastModifiedBy>
  <cp:revision>1</cp:revision>
  <dcterms:modified xsi:type="dcterms:W3CDTF">2024-04-23T15:42:43Z</dcterms:modified>
</cp:coreProperties>
</file>