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023" y="4637565"/>
            <a:ext cx="22879954" cy="3744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Il mondo così come l’abbiamo creato è un risultato del nostro pensiero. Non possiamo cambiarlo se non cambiamo il nostro modo di pensare.”…"/>
          <p:cNvSpPr txBox="1"/>
          <p:nvPr/>
        </p:nvSpPr>
        <p:spPr>
          <a:xfrm>
            <a:off x="447235" y="2560439"/>
            <a:ext cx="23064987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“Il mondo così come l’abbiamo creato è un risultato del nostro pensiero. Non possiamo cambiarlo se non cambiamo il nostro modo di pensare.”</a:t>
            </a:r>
          </a:p>
          <a:p>
            <a:pPr defTabSz="642937">
              <a:lnSpc>
                <a:spcPts val="11100"/>
              </a:lnSpc>
              <a:defRPr b="1" i="1" sz="6400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Albert Einstein</a:t>
            </a:r>
          </a:p>
        </p:txBody>
      </p:sp>
      <p:pic>
        <p:nvPicPr>
          <p:cNvPr id="180" name="pallina-lampadina-small.png" descr="pallina-lampadina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mpro4Business è un innovativo approccio formativo, che integra le dinamiche dell’aula tradizionale con strategie di team building esperienziale; un metodo che favorisce l’apprendimento attraverso l’edutainment, un’efficace fusione tra educazione e intra"/>
          <p:cNvSpPr txBox="1"/>
          <p:nvPr/>
        </p:nvSpPr>
        <p:spPr>
          <a:xfrm>
            <a:off x="526709" y="1884362"/>
            <a:ext cx="23330581" cy="349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Impro4Business è un innovativo approccio formativo, che integra le dinamiche dell’aula tradizionale con strategie di team building esperienziale; un metodo che favorisce l’apprendimento attraverso l’edutainment, un’efficace fusione tra educazione e intrattenimento, offrendo così un’esperienza formativa unica e coinvolgente.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Con Impro4Business, i partecipanti avranno l’opportunità di sviluppare competenze trasversali fondamentali, imparando a gestire l’imprevisto con creatività, empatia e flessibilità, elementi indispensabili per affrontare con successo le sfide del mondo contemporaneo.</a:t>
            </a:r>
          </a:p>
        </p:txBody>
      </p:sp>
      <p:sp>
        <p:nvSpPr>
          <p:cNvPr id="183" name="IL CORSO"/>
          <p:cNvSpPr txBox="1"/>
          <p:nvPr/>
        </p:nvSpPr>
        <p:spPr>
          <a:xfrm>
            <a:off x="227488" y="3947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IL CORSO</a:t>
            </a:r>
          </a:p>
        </p:txBody>
      </p:sp>
      <p:pic>
        <p:nvPicPr>
          <p:cNvPr id="184" name="Depositphotos_552686358_XL copia.jpg" descr="Depositphotos_552686358_XL copia.jpg"/>
          <p:cNvPicPr>
            <a:picLocks noChangeAspect="1"/>
          </p:cNvPicPr>
          <p:nvPr/>
        </p:nvPicPr>
        <p:blipFill>
          <a:blip r:embed="rId2">
            <a:extLst/>
          </a:blip>
          <a:srcRect l="11547" t="13137" r="9911" b="29912"/>
          <a:stretch>
            <a:fillRect/>
          </a:stretch>
        </p:blipFill>
        <p:spPr>
          <a:xfrm>
            <a:off x="0" y="5568610"/>
            <a:ext cx="24384000" cy="8170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a comunicazione davvero efficace parte innanzitutto da un ascolto partecipato e attivo, volto a comprendere in maniera intima e profonda  l’interlocutore con l’obiettivo di comprenderlo appieno, prima ancora di aspirare ad essere compresi."/>
          <p:cNvSpPr txBox="1"/>
          <p:nvPr/>
        </p:nvSpPr>
        <p:spPr>
          <a:xfrm>
            <a:off x="1545152" y="9281601"/>
            <a:ext cx="10001931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La comunicazione davvero efficace parte innanzitutto da un ascolto partecipato e attivo, volto a comprendere in maniera intima e profonda  l’interlocutore con l’obiettivo di comprenderlo appieno, prima ancora di aspirare ad essere compresi.</a:t>
            </a:r>
          </a:p>
        </p:txBody>
      </p:sp>
      <p:sp>
        <p:nvSpPr>
          <p:cNvPr id="187" name="Frequentemente si discute di cambiamento ma non sempre di come affrontarlo in maniera positiva e proattiva. Approcciare al cambiamento in modo costruttivo, permette di adattarsi a ciò che accade intorno a noi o, ancora meglio, a diventare agenti di cambi"/>
          <p:cNvSpPr txBox="1"/>
          <p:nvPr/>
        </p:nvSpPr>
        <p:spPr>
          <a:xfrm>
            <a:off x="12827224" y="9281601"/>
            <a:ext cx="10328064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Frequentemente si discute di cambiamento ma non sempre di come affrontarlo in maniera positiva e proattiva. Approcciare al cambiamento in modo costruttivo, permette di adattarsi a ciò che accade intorno a noi o, ancora meglio, a diventare agenti di cambiamenti positivi. </a:t>
            </a:r>
          </a:p>
        </p:txBody>
      </p:sp>
      <p:pic>
        <p:nvPicPr>
          <p:cNvPr id="188" name="ascolto.jpg" descr="ascolto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1167323"/>
            <a:ext cx="9538485" cy="6795244"/>
          </a:xfrm>
          <a:prstGeom prst="rect">
            <a:avLst/>
          </a:prstGeom>
        </p:spPr>
      </p:pic>
      <p:pic>
        <p:nvPicPr>
          <p:cNvPr id="189" name="Change.jpg" descr="Chan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1167323"/>
            <a:ext cx="9538486" cy="6795244"/>
          </a:xfrm>
          <a:prstGeom prst="rect">
            <a:avLst/>
          </a:prstGeom>
        </p:spPr>
      </p:pic>
      <p:sp>
        <p:nvSpPr>
          <p:cNvPr id="190" name="Ascolto attivo"/>
          <p:cNvSpPr txBox="1"/>
          <p:nvPr/>
        </p:nvSpPr>
        <p:spPr>
          <a:xfrm>
            <a:off x="1228712" y="8141070"/>
            <a:ext cx="10025211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Ascolto attivo</a:t>
            </a:r>
          </a:p>
        </p:txBody>
      </p:sp>
      <p:sp>
        <p:nvSpPr>
          <p:cNvPr id="191" name="Approccio al cambiamento"/>
          <p:cNvSpPr txBox="1"/>
          <p:nvPr/>
        </p:nvSpPr>
        <p:spPr>
          <a:xfrm>
            <a:off x="12531712" y="8141071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Approccio al cambiamento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a comunicazione efficace è il pilastro su cui si fonda il proprio successo personale e professionale. Comunicare efficacemente, infatti, vuol dire entrare in relazione profonda con chi ascolta, per fare in modo che il proprio messaggio sia chiaro e conv"/>
          <p:cNvSpPr txBox="1"/>
          <p:nvPr/>
        </p:nvSpPr>
        <p:spPr>
          <a:xfrm>
            <a:off x="1557852" y="9021250"/>
            <a:ext cx="10001931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La comunicazione efficace è il pilastro su cui si fonda il proprio successo personale e professionale. Comunicare efficacemente, infatti, vuol dire entrare in relazione profonda con chi ascolta, per fare in modo che il proprio messaggio sia chiaro e convincente.</a:t>
            </a:r>
          </a:p>
        </p:txBody>
      </p:sp>
      <p:sp>
        <p:nvSpPr>
          <p:cNvPr id="194" name="La motivazione e l’entusiasmo sono i motori che spingono le persone a vivere, lavorare e collaborare con passione. Attraverso esercizi mirati, il nostro metodo permette letteralmente di “accendere” il team, spingendo tutti i partecipanti verso obiettivi "/>
          <p:cNvSpPr txBox="1"/>
          <p:nvPr/>
        </p:nvSpPr>
        <p:spPr>
          <a:xfrm>
            <a:off x="12916124" y="9021250"/>
            <a:ext cx="10328064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La motivazione e l’entusiasmo sono i motori che spingono le persone a vivere, lavorare e collaborare con passione. Attraverso esercizi mirati, il nostro metodo permette letteralmente di “accendere” il team, spingendo tutti i partecipanti verso obiettivi sfidanti con rinnovato vigore.</a:t>
            </a:r>
          </a:p>
        </p:txBody>
      </p:sp>
      <p:pic>
        <p:nvPicPr>
          <p:cNvPr id="195" name="Communication.jpg" descr="Communication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975" y="906973"/>
            <a:ext cx="9538485" cy="6795244"/>
          </a:xfrm>
          <a:prstGeom prst="rect">
            <a:avLst/>
          </a:prstGeom>
        </p:spPr>
      </p:pic>
      <p:pic>
        <p:nvPicPr>
          <p:cNvPr id="196" name="entusiasmo.jpg" descr="entusiasmo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9913" y="906973"/>
            <a:ext cx="9538486" cy="6795244"/>
          </a:xfrm>
          <a:prstGeom prst="rect">
            <a:avLst/>
          </a:prstGeom>
        </p:spPr>
      </p:pic>
      <p:sp>
        <p:nvSpPr>
          <p:cNvPr id="197" name="Comunicazione efficace"/>
          <p:cNvSpPr txBox="1"/>
          <p:nvPr/>
        </p:nvSpPr>
        <p:spPr>
          <a:xfrm>
            <a:off x="1190612" y="7880720"/>
            <a:ext cx="9744652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Comunicazione efficace</a:t>
            </a:r>
          </a:p>
        </p:txBody>
      </p:sp>
      <p:sp>
        <p:nvSpPr>
          <p:cNvPr id="198" name="Motivazione ed entusiasmo"/>
          <p:cNvSpPr txBox="1"/>
          <p:nvPr/>
        </p:nvSpPr>
        <p:spPr>
          <a:xfrm>
            <a:off x="12646012" y="78807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Motivazione ed entusiasmo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n un mondo in rapida evoluzione, è sempre più importante apprendere competenze di problem solving creativo con l’obiettivo di affrontare problemi e sfide con un approccio sempre più “laterale” oltre che “verticale”. Con il nostro metodo il team avrà qui"/>
          <p:cNvSpPr txBox="1"/>
          <p:nvPr/>
        </p:nvSpPr>
        <p:spPr>
          <a:xfrm>
            <a:off x="1398506" y="9097450"/>
            <a:ext cx="10001932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In un mondo in rapida evoluzione, è sempre più importante apprendere competenze di problem solving creativo con l’obiettivo di affrontare problemi e sfide con un approccio sempre più “laterale” oltre che “verticale”. Con il nostro metodo il team avrà quindi la possibilità di sviluppare un nuovo “mindset out of the box”.</a:t>
            </a:r>
          </a:p>
        </p:txBody>
      </p:sp>
      <p:sp>
        <p:nvSpPr>
          <p:cNvPr id="201" name="Per essere davvero efficace, un team deve assicurarsi che il valore del gruppo sia superiore alla somma dei singoli elementi. Il nostro metodo mira quindi a rafforzare la coesione dei partecipanti e a sviluppare il senso di appartenenza e servizio, con l"/>
          <p:cNvSpPr txBox="1"/>
          <p:nvPr/>
        </p:nvSpPr>
        <p:spPr>
          <a:xfrm>
            <a:off x="12705979" y="9097450"/>
            <a:ext cx="10697554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Per essere davvero efficace, un team deve assicurarsi che il valore del gruppo sia superiore alla somma dei singoli elementi. Il nostro metodo mira quindi a rafforzare la coesione dei partecipanti e a sviluppare il senso di appartenenza e servizio, con l’obiettivo di creare team più creativi, collaborativi e performanti.</a:t>
            </a:r>
          </a:p>
        </p:txBody>
      </p:sp>
      <p:pic>
        <p:nvPicPr>
          <p:cNvPr id="202" name="Puzzle.jpg" descr="Puzzl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629" y="983173"/>
            <a:ext cx="9538486" cy="6795245"/>
          </a:xfrm>
          <a:prstGeom prst="rect">
            <a:avLst/>
          </a:prstGeom>
        </p:spPr>
      </p:pic>
      <p:pic>
        <p:nvPicPr>
          <p:cNvPr id="203" name="team.jpg" descr="team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0568" y="983173"/>
            <a:ext cx="9538485" cy="6795245"/>
          </a:xfrm>
          <a:prstGeom prst="rect">
            <a:avLst/>
          </a:prstGeom>
        </p:spPr>
      </p:pic>
      <p:sp>
        <p:nvSpPr>
          <p:cNvPr id="204" name="Problem Solving"/>
          <p:cNvSpPr txBox="1"/>
          <p:nvPr/>
        </p:nvSpPr>
        <p:spPr>
          <a:xfrm>
            <a:off x="1031267" y="7956920"/>
            <a:ext cx="9702484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Problem Solving</a:t>
            </a:r>
          </a:p>
        </p:txBody>
      </p:sp>
      <p:sp>
        <p:nvSpPr>
          <p:cNvPr id="205" name="Teamworking"/>
          <p:cNvSpPr txBox="1"/>
          <p:nvPr/>
        </p:nvSpPr>
        <p:spPr>
          <a:xfrm>
            <a:off x="12486667" y="79569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Teamworking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Stock-642891484.jpg" descr="iStock-642891484.jpg"/>
          <p:cNvPicPr>
            <a:picLocks noChangeAspect="1"/>
          </p:cNvPicPr>
          <p:nvPr/>
        </p:nvPicPr>
        <p:blipFill>
          <a:blip r:embed="rId2">
            <a:extLst/>
          </a:blip>
          <a:srcRect l="42200" t="0" r="0" b="0"/>
          <a:stretch>
            <a:fillRect/>
          </a:stretch>
        </p:blipFill>
        <p:spPr>
          <a:xfrm flipH="1">
            <a:off x="12563620" y="0"/>
            <a:ext cx="1189176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artecipanti: massimo 14…"/>
          <p:cNvSpPr txBox="1"/>
          <p:nvPr/>
        </p:nvSpPr>
        <p:spPr>
          <a:xfrm>
            <a:off x="944506" y="2695426"/>
            <a:ext cx="11280478" cy="10077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Partecipanti:</a:t>
            </a:r>
            <a:r>
              <a:t> massimo 14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Durata: </a:t>
            </a:r>
            <a:r>
              <a:t>consigliate sessioni da 3 ore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</a:p>
          <a:p>
            <a:pPr algn="l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Indicazioni: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svolgere al meglio l’attività serve un’aula abbastanza grande che possa avere due aree: una dove i partecipanti possano stare seduti in modalità plenaria e una, quella più importante, abbastanza grande in modo che tutti possano muoversi e svolgere gli esercizi.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Nel caso l’aula non sia abbastanza grande da poter avere due aree divise, si prediligerà la seconda, quella dedicata agli esercizi, senza la presenza di sedie o tavoli.</a:t>
            </a:r>
            <a:br/>
          </a:p>
          <a:p>
            <a:pPr algn="l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Materiale: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Proiettore, schermo e possibilmente impianto audio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Flipchart (lavagna a fogli mobili)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Location adeguata</a:t>
            </a:r>
          </a:p>
        </p:txBody>
      </p:sp>
      <p:sp>
        <p:nvSpPr>
          <p:cNvPr id="209" name="INDICAZIONI"/>
          <p:cNvSpPr txBox="1"/>
          <p:nvPr/>
        </p:nvSpPr>
        <p:spPr>
          <a:xfrm>
            <a:off x="462262" y="750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INDICAZIONI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3856" t="1390" r="14678" b="1390"/>
          <a:stretch>
            <a:fillRect/>
          </a:stretch>
        </p:blipFill>
        <p:spPr>
          <a:xfrm>
            <a:off x="-62462" y="-58341"/>
            <a:ext cx="10234786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738693" y="2054987"/>
            <a:ext cx="12779714" cy="1079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Da più di 20 anni mi occupo di formazione nell’ambito delle s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Mi occupo inoltre di tutti quei processi che sono alla base della creatività e della capacità di problem solving, atti a sviluppare un pensiero orientato all’innovazione.</a:t>
            </a:r>
            <a:br/>
            <a:r>
              <a:t>In aggiunta, affianco le aziende per la realizzazione di eventi e progetti di 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comunicazione interna ed esterna</a:t>
            </a:r>
            <a:r>
              <a:t>. 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Sono inoltre il fondatore del metodo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Improv4Business</a:t>
            </a:r>
            <a:r>
              <a:t> che utilizza i principi dell’improvvisazione nell’ambito della formazione sia personale che professionale, con l’obiettivo di fornire gli strumenti per adattarsi meglio ai cambiamenti e per sviluppare il proprio potenziale al massimo, soprattutto nella capacità di lavorare in team.</a:t>
            </a:r>
          </a:p>
        </p:txBody>
      </p:sp>
      <p:sp>
        <p:nvSpPr>
          <p:cNvPr id="213" name="CHI SONO"/>
          <p:cNvSpPr txBox="1"/>
          <p:nvPr/>
        </p:nvSpPr>
        <p:spPr>
          <a:xfrm>
            <a:off x="10285888" y="242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