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3429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10287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17145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2057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24003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2743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50800" cap="flat">
              <a:noFill/>
              <a:miter lim="400000"/>
            </a:ln>
          </a:left>
          <a:right>
            <a:ln w="50800" cap="flat">
              <a:noFill/>
              <a:miter lim="400000"/>
            </a:ln>
          </a:right>
          <a:top>
            <a:ln w="50800" cap="flat">
              <a:noFill/>
              <a:miter lim="400000"/>
            </a:ln>
          </a:top>
          <a:bottom>
            <a:ln w="50800" cap="flat">
              <a:noFill/>
              <a:miter lim="400000"/>
            </a:ln>
          </a:bottom>
          <a:insideH>
            <a:ln w="50800" cap="flat">
              <a:noFill/>
              <a:miter lim="400000"/>
            </a:ln>
          </a:insideH>
          <a:insideV>
            <a:ln w="508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def" i="de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def" i="de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F7579"/>
        </a:fontRef>
        <a:srgbClr val="5F7579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olo Testo"/>
          <p:cNvSpPr txBox="1"/>
          <p:nvPr>
            <p:ph type="title"/>
          </p:nvPr>
        </p:nvSpPr>
        <p:spPr>
          <a:xfrm>
            <a:off x="3548062" y="4536281"/>
            <a:ext cx="1728787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0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9" name="Titolo Testo"/>
          <p:cNvSpPr txBox="1"/>
          <p:nvPr>
            <p:ph type="title"/>
          </p:nvPr>
        </p:nvSpPr>
        <p:spPr>
          <a:xfrm>
            <a:off x="3548062" y="10429875"/>
            <a:ext cx="17287876" cy="1803797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1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1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1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 - Scura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Immagine"/>
          <p:cNvSpPr/>
          <p:nvPr>
            <p:ph type="pic" sz="half" idx="21"/>
          </p:nvPr>
        </p:nvSpPr>
        <p:spPr>
          <a:xfrm>
            <a:off x="13245703" y="1125140"/>
            <a:ext cx="6893719" cy="11653084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28" name="Titolo Testo"/>
          <p:cNvSpPr txBox="1"/>
          <p:nvPr>
            <p:ph type="title"/>
          </p:nvPr>
        </p:nvSpPr>
        <p:spPr>
          <a:xfrm>
            <a:off x="3548062" y="1946671"/>
            <a:ext cx="8286751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sz="quarter" idx="1"/>
          </p:nvPr>
        </p:nvSpPr>
        <p:spPr>
          <a:xfrm>
            <a:off x="3548062" y="6858000"/>
            <a:ext cx="8286751" cy="182165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Immagine"/>
          <p:cNvSpPr/>
          <p:nvPr>
            <p:ph type="pic" sz="quarter" idx="21"/>
          </p:nvPr>
        </p:nvSpPr>
        <p:spPr>
          <a:xfrm>
            <a:off x="13960078" y="4018359"/>
            <a:ext cx="5447110" cy="92077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9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sini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8" name="Corpo livello uno…"/>
          <p:cNvSpPr txBox="1"/>
          <p:nvPr>
            <p:ph type="body" sz="half" idx="1"/>
          </p:nvPr>
        </p:nvSpPr>
        <p:spPr>
          <a:xfrm>
            <a:off x="3548062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A dest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57" name="Corpo livello uno…"/>
          <p:cNvSpPr txBox="1"/>
          <p:nvPr>
            <p:ph type="body" sz="half" idx="1"/>
          </p:nvPr>
        </p:nvSpPr>
        <p:spPr>
          <a:xfrm>
            <a:off x="12549187" y="4482703"/>
            <a:ext cx="8286751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tangolo"/>
          <p:cNvSpPr/>
          <p:nvPr/>
        </p:nvSpPr>
        <p:spPr>
          <a:xfrm>
            <a:off x="-101600" y="-584200"/>
            <a:ext cx="24995783" cy="143832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66" name="Labirinto.png" descr="Labirinto.png"/>
          <p:cNvPicPr>
            <a:picLocks noChangeAspect="1"/>
          </p:cNvPicPr>
          <p:nvPr/>
        </p:nvPicPr>
        <p:blipFill>
          <a:blip r:embed="rId2">
            <a:alphaModFix amt="7526"/>
            <a:extLst/>
          </a:blip>
          <a:stretch>
            <a:fillRect/>
          </a:stretch>
        </p:blipFill>
        <p:spPr>
          <a:xfrm>
            <a:off x="-43061" y="-409308"/>
            <a:ext cx="24470122" cy="17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sottotitolo - F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mmagine"/>
          <p:cNvSpPr/>
          <p:nvPr>
            <p:ph type="pic" sz="half" idx="21"/>
          </p:nvPr>
        </p:nvSpPr>
        <p:spPr>
          <a:xfrm>
            <a:off x="4887517" y="732217"/>
            <a:ext cx="14608971" cy="8269948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xfrm>
            <a:off x="3548062" y="9608343"/>
            <a:ext cx="17287876" cy="1768079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7" name="Corpo livello uno…"/>
          <p:cNvSpPr txBox="1"/>
          <p:nvPr>
            <p:ph type="body" sz="quarter" idx="1"/>
          </p:nvPr>
        </p:nvSpPr>
        <p:spPr>
          <a:xfrm>
            <a:off x="3548062" y="11358562"/>
            <a:ext cx="17287876" cy="169664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6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 -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idx="1"/>
          </p:nvPr>
        </p:nvSpPr>
        <p:spPr>
          <a:xfrm>
            <a:off x="3548062" y="4482703"/>
            <a:ext cx="17287876" cy="8215313"/>
          </a:xfrm>
          <a:prstGeom prst="rect">
            <a:avLst/>
          </a:prstGeom>
        </p:spPr>
        <p:txBody>
          <a:bodyPr numCol="2" spcCol="864393" anchor="t"/>
          <a:lstStyle>
            <a:lvl1pPr marL="417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1pPr>
            <a:lvl2pPr marL="798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2pPr>
            <a:lvl3pPr marL="1179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3pPr>
            <a:lvl4pPr marL="1560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4pPr>
            <a:lvl5pPr marL="1941094" indent="-417094">
              <a:lnSpc>
                <a:spcPct val="100000"/>
              </a:lnSpc>
              <a:defRPr sz="5200">
                <a:solidFill>
                  <a:srgbClr val="535353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 - Scur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232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/>
          <p:nvPr>
            <p:ph type="body" idx="1"/>
          </p:nvPr>
        </p:nvSpPr>
        <p:spPr>
          <a:xfrm>
            <a:off x="3548062" y="357187"/>
            <a:ext cx="17287876" cy="12983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" name="Titolo Testo"/>
          <p:cNvSpPr txBox="1"/>
          <p:nvPr>
            <p:ph type="title"/>
          </p:nvPr>
        </p:nvSpPr>
        <p:spPr>
          <a:xfrm>
            <a:off x="3548062" y="357187"/>
            <a:ext cx="17287876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Titolo Testo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24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1pPr>
      <a:lvl2pPr marL="805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2pPr>
      <a:lvl3pPr marL="1186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3pPr>
      <a:lvl4pPr marL="1567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4pPr>
      <a:lvl5pPr marL="1948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5pPr>
      <a:lvl6pPr marL="2329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6pPr>
      <a:lvl7pPr marL="2710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7pPr>
      <a:lvl8pPr marL="3091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8pPr>
      <a:lvl9pPr marL="3472069" marR="0" indent="-424069" algn="l" defTabSz="821531" rtl="0" latinLnBrk="0">
        <a:lnSpc>
          <a:spcPct val="120000"/>
        </a:lnSpc>
        <a:spcBef>
          <a:spcPts val="5300"/>
        </a:spcBef>
        <a:spcAft>
          <a:spcPts val="0"/>
        </a:spcAft>
        <a:buClr>
          <a:srgbClr val="535353"/>
        </a:buClr>
        <a:buSzPct val="82000"/>
        <a:buFontTx/>
        <a:buChar char="•"/>
        <a:tabLst/>
        <a:defRPr b="0" baseline="0" cap="none" i="0" spc="0" strike="noStrike" sz="6400" u="none">
          <a:solidFill>
            <a:srgbClr val="525252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Linea"/>
          <p:cNvSpPr/>
          <p:nvPr/>
        </p:nvSpPr>
        <p:spPr>
          <a:xfrm>
            <a:off x="-1310085" y="12117787"/>
            <a:ext cx="26647954" cy="229786"/>
          </a:xfrm>
          <a:prstGeom prst="line">
            <a:avLst/>
          </a:prstGeom>
          <a:ln w="101600">
            <a:solidFill>
              <a:srgbClr val="FFFFFF">
                <a:alpha val="65193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5000">
                <a:solidFill>
                  <a:srgbClr val="FFFFFF"/>
                </a:solidFill>
              </a:defRPr>
            </a:pPr>
          </a:p>
        </p:txBody>
      </p:sp>
      <p:pic>
        <p:nvPicPr>
          <p:cNvPr id="17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2746812"/>
            <a:ext cx="22418883" cy="6172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“Il mondo così come l’abbiamo creato è un risultato del nostro pensiero. Non possiamo cambiarlo se non cambiamo il nostro modo di pensare.”…"/>
          <p:cNvSpPr txBox="1"/>
          <p:nvPr/>
        </p:nvSpPr>
        <p:spPr>
          <a:xfrm>
            <a:off x="447235" y="2560439"/>
            <a:ext cx="23064987" cy="293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642937">
              <a:lnSpc>
                <a:spcPts val="9100"/>
              </a:lnSpc>
              <a:defRPr i="1" sz="64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“Il mondo così come l’abbiamo creato è un risultato del nostro pensiero. Non possiamo cambiarlo se non cambiamo il nostro modo di pensare.”</a:t>
            </a:r>
          </a:p>
          <a:p>
            <a:pPr defTabSz="642937">
              <a:lnSpc>
                <a:spcPts val="11100"/>
              </a:lnSpc>
              <a:defRPr b="1" i="1" sz="6400">
                <a:solidFill>
                  <a:srgbClr val="266094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Albert Einstein</a:t>
            </a:r>
          </a:p>
        </p:txBody>
      </p:sp>
      <p:pic>
        <p:nvPicPr>
          <p:cNvPr id="180" name="pallina-lampadina-small.png" descr="pallina-lampadina-smal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9950" y="5195548"/>
            <a:ext cx="22636738" cy="89087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l pensiero creativo e innovativo sono le due importanti chiavi per aiutare un’azienda ad andare avanti e a distinguersi in un mondo in costante cambiamento. Il percorso “Creativity &amp; Innovation” si propone quindi di sviluppare processi di pensiero creat"/>
          <p:cNvSpPr txBox="1"/>
          <p:nvPr/>
        </p:nvSpPr>
        <p:spPr>
          <a:xfrm>
            <a:off x="501650" y="1795462"/>
            <a:ext cx="13076224" cy="1131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Il pensiero creativo e innovativo sono le due importanti chiavi per aiutare un’azienda ad andare avanti e a distinguersi in un mondo in costante cambiamento. Il percorso “Creativity &amp; Innovation” si propone quindi di sviluppare processi di pensiero creativo e di stabilire e applicare approcci innovativi e di pensiero laterale nelle attività lavorative di tutti i giorni.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Durante il percorso verranno infatti illustrate tecniche pratiche per sviluppare il pensiero creativo e per promuovere l’ambiente giusto per farlo prosperare. Apprenderai come approcciare uno stesso progetto da diverse prospettive e come incoraggiare un approccio creativo e innovativo negli altri; capiremo come superare i blocchi creativi e quali strumenti usare ogni giorno per generare e valutare nuove idee.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Affronteremo inoltre il tema del pensiero laterale e del creative problem solving fino ad arrivare a una delle tecniche più importanti e strutturate per generare innovazioni di prodotto, di servizio o di processo, ovvero il Design Thinking.</a:t>
            </a:r>
          </a:p>
          <a:p>
            <a:pPr algn="just">
              <a:defRPr spc="-78" sz="3900">
                <a:solidFill>
                  <a:srgbClr val="516F7B"/>
                </a:solidFill>
              </a:defRPr>
            </a:pPr>
            <a:r>
              <a:t>Il percorso è orientato a far acquisire tutte le nozioni in maniera pratica e diretta, attraverso la sperimentazione di tutte le tecniche con esercizi e prove pratiche. </a:t>
            </a:r>
          </a:p>
        </p:txBody>
      </p:sp>
      <p:pic>
        <p:nvPicPr>
          <p:cNvPr id="183" name="Depositphotos_67799165_XL.jpg" descr="Depositphotos_67799165_XL.jpg"/>
          <p:cNvPicPr>
            <a:picLocks noChangeAspect="1"/>
          </p:cNvPicPr>
          <p:nvPr/>
        </p:nvPicPr>
        <p:blipFill>
          <a:blip r:embed="rId2">
            <a:extLst/>
          </a:blip>
          <a:srcRect l="34090" t="0" r="18605" b="0"/>
          <a:stretch>
            <a:fillRect/>
          </a:stretch>
        </p:blipFill>
        <p:spPr>
          <a:xfrm>
            <a:off x="14685962" y="0"/>
            <a:ext cx="973226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IL CORSO"/>
          <p:cNvSpPr txBox="1"/>
          <p:nvPr/>
        </p:nvSpPr>
        <p:spPr>
          <a:xfrm>
            <a:off x="227488" y="3439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IL CORSO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L’approccio al cambiamento è il primo passo per sviluppare una mentalità creativa e orientata all’innovazione.…"/>
          <p:cNvSpPr txBox="1"/>
          <p:nvPr/>
        </p:nvSpPr>
        <p:spPr>
          <a:xfrm>
            <a:off x="1545152" y="9281601"/>
            <a:ext cx="10001931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pc="-72" sz="3600">
                <a:solidFill>
                  <a:srgbClr val="516F7B"/>
                </a:solidFill>
              </a:defRPr>
            </a:pPr>
            <a:r>
              <a:t>L’approccio al cambiamento è il primo passo per sviluppare una mentalità creativa e orientata all’innovazione.</a:t>
            </a:r>
          </a:p>
          <a:p>
            <a:pPr algn="l">
              <a:defRPr spc="-72" sz="3600">
                <a:solidFill>
                  <a:srgbClr val="516F7B"/>
                </a:solidFill>
              </a:defRPr>
            </a:pPr>
            <a:r>
              <a:t>Approcciare al cambiamento in modo costruttivo, permette di adattarsi a ciò che accade intorno a noi e a vedere le cose in maniera diversa.</a:t>
            </a:r>
          </a:p>
        </p:txBody>
      </p:sp>
      <p:sp>
        <p:nvSpPr>
          <p:cNvPr id="187" name="La creatività è l’abilità di concepire idee nuove e originali in qualsiasi ambito.…"/>
          <p:cNvSpPr txBox="1"/>
          <p:nvPr/>
        </p:nvSpPr>
        <p:spPr>
          <a:xfrm>
            <a:off x="12827224" y="9281601"/>
            <a:ext cx="10328064" cy="3267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pc="-72" sz="3600">
                <a:solidFill>
                  <a:srgbClr val="516F7B"/>
                </a:solidFill>
              </a:defRPr>
            </a:pPr>
            <a:r>
              <a:t>La creatività è l’abilità di concepire idee nuove e originali in qualsiasi ambito.</a:t>
            </a:r>
          </a:p>
          <a:p>
            <a:pPr algn="l">
              <a:defRPr spc="-72" sz="3600">
                <a:solidFill>
                  <a:srgbClr val="516F7B"/>
                </a:solidFill>
              </a:defRPr>
            </a:pPr>
            <a:r>
              <a:t>Nel processo di sviluppo creativo è però fondamentale superare le barriere autoimposte e imparare ad aprirsi a prospettive diverse, oltre che adottare metodologie alternative per affrontare le sfide.</a:t>
            </a:r>
          </a:p>
        </p:txBody>
      </p:sp>
      <p:pic>
        <p:nvPicPr>
          <p:cNvPr id="188" name="Change.jpg" descr="Change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2075" y="1167323"/>
            <a:ext cx="9538485" cy="6795244"/>
          </a:xfrm>
          <a:prstGeom prst="rect">
            <a:avLst/>
          </a:prstGeom>
        </p:spPr>
      </p:pic>
      <p:pic>
        <p:nvPicPr>
          <p:cNvPr id="189" name="creativity (1).jpg" descr="creativity (1)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68013" y="1167323"/>
            <a:ext cx="9538486" cy="6795244"/>
          </a:xfrm>
          <a:prstGeom prst="rect">
            <a:avLst/>
          </a:prstGeom>
        </p:spPr>
      </p:pic>
      <p:sp>
        <p:nvSpPr>
          <p:cNvPr id="190" name="Approccio al cambiamento"/>
          <p:cNvSpPr txBox="1"/>
          <p:nvPr/>
        </p:nvSpPr>
        <p:spPr>
          <a:xfrm>
            <a:off x="1228712" y="8141070"/>
            <a:ext cx="10025211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Approccio al cambiamento</a:t>
            </a:r>
          </a:p>
        </p:txBody>
      </p:sp>
      <p:sp>
        <p:nvSpPr>
          <p:cNvPr id="191" name="Creatività"/>
          <p:cNvSpPr txBox="1"/>
          <p:nvPr/>
        </p:nvSpPr>
        <p:spPr>
          <a:xfrm>
            <a:off x="12531712" y="8141071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Creatività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Durante il percorso, acquisirai e sperimenterai tutta una serie di strumenti pratici da poter immediatamente applicare nel tuo lavoro in maniera pratica e funzionale, attraverso esercizi e simulazioni come il Brainstorming, il Reverse Brainstorming, il B"/>
          <p:cNvSpPr txBox="1"/>
          <p:nvPr/>
        </p:nvSpPr>
        <p:spPr>
          <a:xfrm>
            <a:off x="1557852" y="9021250"/>
            <a:ext cx="10001931" cy="274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Durante il percorso, acquisirai e sperimenterai tutta una serie di strumenti pratici da poter immediatamente applicare nel tuo lavoro in maniera pratica e funzionale, attraverso esercizi e simulazioni come il Brainstorming, il Reverse Brainstorming, il Brainwriting e le Mappe Mentali.</a:t>
            </a:r>
          </a:p>
        </p:txBody>
      </p:sp>
      <p:sp>
        <p:nvSpPr>
          <p:cNvPr id="194" name="Secondo lo psicologo Edward De Bono, il pensiero laterale è una modalità di risoluzione dei problemi logici che prevede un approccio indiretto con l’osservazione del problema da diverse angolazioni, contrapposto a quello che viene chiamato pensiero verti"/>
          <p:cNvSpPr txBox="1"/>
          <p:nvPr/>
        </p:nvSpPr>
        <p:spPr>
          <a:xfrm>
            <a:off x="12890724" y="9021251"/>
            <a:ext cx="10328064" cy="378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Secondo lo psicologo Edward De Bono, il pensiero laterale è una modalità di risoluzione dei problemi logici che prevede un approccio indiretto con l’osservazione del problema da diverse angolazioni, contrapposto a quello che viene chiamato pensiero verticale. Durante il corso capiremo come sviluppare questa nuova modalità di approccio alle sfide di ogni giorno.</a:t>
            </a:r>
          </a:p>
        </p:txBody>
      </p:sp>
      <p:pic>
        <p:nvPicPr>
          <p:cNvPr id="195" name="creativity-1.jpg" descr="creativity-1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3975" y="906973"/>
            <a:ext cx="9538485" cy="6795244"/>
          </a:xfrm>
          <a:prstGeom prst="rect">
            <a:avLst/>
          </a:prstGeom>
        </p:spPr>
      </p:pic>
      <p:pic>
        <p:nvPicPr>
          <p:cNvPr id="196" name="PensieroLaterale.jpg" descr="PensieroLateral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29913" y="906973"/>
            <a:ext cx="9538486" cy="6795244"/>
          </a:xfrm>
          <a:prstGeom prst="rect">
            <a:avLst/>
          </a:prstGeom>
        </p:spPr>
      </p:pic>
      <p:sp>
        <p:nvSpPr>
          <p:cNvPr id="197" name="Strumenti pratici"/>
          <p:cNvSpPr txBox="1"/>
          <p:nvPr/>
        </p:nvSpPr>
        <p:spPr>
          <a:xfrm>
            <a:off x="1190612" y="7880720"/>
            <a:ext cx="7901267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Strumenti pratici</a:t>
            </a:r>
          </a:p>
        </p:txBody>
      </p:sp>
      <p:sp>
        <p:nvSpPr>
          <p:cNvPr id="198" name="Pensiero laterale"/>
          <p:cNvSpPr txBox="1"/>
          <p:nvPr/>
        </p:nvSpPr>
        <p:spPr>
          <a:xfrm>
            <a:off x="12646012" y="788072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Pensiero laterale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’integrazione di un efficace approccio al cambiamento e di una mentalità focalizzata sulla creatività e sul pensiero laterale, conduce naturalmente allo sviluppo del pensiero innovativo. Questo approccio si traduce nella capacità di trasformare le idee "/>
          <p:cNvSpPr txBox="1"/>
          <p:nvPr/>
        </p:nvSpPr>
        <p:spPr>
          <a:xfrm>
            <a:off x="1373106" y="9097451"/>
            <a:ext cx="10001932" cy="378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L’integrazione di un efficace approccio al cambiamento e di una mentalità focalizzata sulla creatività e sul pensiero laterale, conduce naturalmente allo sviluppo del pensiero innovativo. Questo approccio si traduce nella capacità di trasformare le idee in qualcosa di tangibile e utilizzabile, che sia un prodotto, un servizio o un nuovo processo di cui tutti possano beneficiare.</a:t>
            </a:r>
          </a:p>
        </p:txBody>
      </p:sp>
      <p:sp>
        <p:nvSpPr>
          <p:cNvPr id="201" name="Il Design Thinking è un approccio innovativo alla risoluzione dei problemi attraverso una serie di fasi iterative. Questo metodo consente di sviluppare soluzioni orientate alle esigenze degli utenti in modo efficace e innovativo mediante esplorano divers"/>
          <p:cNvSpPr txBox="1"/>
          <p:nvPr/>
        </p:nvSpPr>
        <p:spPr>
          <a:xfrm>
            <a:off x="12680579" y="9097451"/>
            <a:ext cx="10697554" cy="378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pc="-72" sz="3600">
                <a:solidFill>
                  <a:srgbClr val="516F7B"/>
                </a:solidFill>
              </a:defRPr>
            </a:lvl1pPr>
          </a:lstStyle>
          <a:p>
            <a:pPr/>
            <a:r>
              <a:t>Il Design Thinking è un approccio innovativo alla risoluzione dei problemi attraverso una serie di fasi iterative. Questo metodo consente di sviluppare soluzioni orientate alle esigenze degli utenti in modo efficace e innovativo mediante esplorano diverse prospettive, si generano idee originali e si prototipano soluzioni per risolvere le sfide in maniera efficace e centrata sull’utente.</a:t>
            </a:r>
          </a:p>
        </p:txBody>
      </p:sp>
      <p:pic>
        <p:nvPicPr>
          <p:cNvPr id="202" name="innovation.jpg" descr="innovation.jp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629" y="983173"/>
            <a:ext cx="9538486" cy="6795245"/>
          </a:xfrm>
          <a:prstGeom prst="rect">
            <a:avLst/>
          </a:prstGeom>
        </p:spPr>
      </p:pic>
      <p:pic>
        <p:nvPicPr>
          <p:cNvPr id="203" name="designThinking copia.jpg" descr="designThinking copia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70568" y="983173"/>
            <a:ext cx="9538486" cy="6795245"/>
          </a:xfrm>
          <a:prstGeom prst="rect">
            <a:avLst/>
          </a:prstGeom>
        </p:spPr>
      </p:pic>
      <p:sp>
        <p:nvSpPr>
          <p:cNvPr id="204" name="Pensiero innovativo"/>
          <p:cNvSpPr txBox="1"/>
          <p:nvPr/>
        </p:nvSpPr>
        <p:spPr>
          <a:xfrm>
            <a:off x="1031267" y="7956920"/>
            <a:ext cx="9702484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Pensiero innovativo</a:t>
            </a:r>
          </a:p>
        </p:txBody>
      </p:sp>
      <p:sp>
        <p:nvSpPr>
          <p:cNvPr id="205" name="Design Thinking"/>
          <p:cNvSpPr txBox="1"/>
          <p:nvPr/>
        </p:nvSpPr>
        <p:spPr>
          <a:xfrm>
            <a:off x="12486667" y="7956920"/>
            <a:ext cx="9885443" cy="96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spc="-100" sz="5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Design Thinking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l termine del corso proposto, è possibile integrare un'attività di teambuilding come conclusione finale.  Questo elemento aggiuntivo è pensato per offrire a tutti i partecipanti l'opportunità di applicare in modo pratico e approfondito le competenze e l"/>
          <p:cNvSpPr txBox="1"/>
          <p:nvPr/>
        </p:nvSpPr>
        <p:spPr>
          <a:xfrm>
            <a:off x="755650" y="2966402"/>
            <a:ext cx="10210191" cy="9307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lnSpc>
                <a:spcPct val="110000"/>
              </a:lnSpc>
              <a:defRPr spc="-78" sz="3900">
                <a:solidFill>
                  <a:srgbClr val="516F7B"/>
                </a:solidFill>
              </a:defRPr>
            </a:pPr>
            <a:r>
              <a:t>Al termine del corso proposto, è possibile integrare un'attività di teambuilding come conclusione finale. </a:t>
            </a:r>
            <a:br/>
            <a:r>
              <a:t>Questo elemento aggiuntivo è pensato per offrire a tutti i partecipanti l'opportunità di applicare in modo pratico e approfondito le competenze e le conoscenze acquisite durante il corso stesso. Attraverso esercizi interattivi e collaborativi, i partecipanti potranno sperimentare direttamente e in maniera più completa i principi e le tecniche discussi, rafforzando al contempo lo spirito di squadra e la coesione del gruppo.</a:t>
            </a:r>
            <a:br/>
            <a:r>
              <a:t>Questa fase finale mira a consolidare l'apprendimento in un contesto dinamico, divertente e coinvolgente, permettendo ai partecipanti di valorizzare al meglio l'esperienza formativa complessiva.</a:t>
            </a:r>
          </a:p>
        </p:txBody>
      </p:sp>
      <p:sp>
        <p:nvSpPr>
          <p:cNvPr id="208" name="Teambuilding"/>
          <p:cNvSpPr txBox="1"/>
          <p:nvPr/>
        </p:nvSpPr>
        <p:spPr>
          <a:xfrm>
            <a:off x="354488" y="1131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Teambuilding</a:t>
            </a:r>
          </a:p>
        </p:txBody>
      </p:sp>
      <p:pic>
        <p:nvPicPr>
          <p:cNvPr id="209" name="Depositphotos_151403044_XL.jpg" descr="Depositphotos_151403044_XL.jpg"/>
          <p:cNvPicPr>
            <a:picLocks noChangeAspect="1"/>
          </p:cNvPicPr>
          <p:nvPr/>
        </p:nvPicPr>
        <p:blipFill>
          <a:blip r:embed="rId2">
            <a:extLst/>
          </a:blip>
          <a:srcRect l="19666" t="0" r="17514" b="0"/>
          <a:stretch>
            <a:fillRect/>
          </a:stretch>
        </p:blipFill>
        <p:spPr>
          <a:xfrm>
            <a:off x="11511911" y="0"/>
            <a:ext cx="1291033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Stock-642891484.jpg" descr="iStock-642891484.jpg"/>
          <p:cNvPicPr>
            <a:picLocks noChangeAspect="1"/>
          </p:cNvPicPr>
          <p:nvPr/>
        </p:nvPicPr>
        <p:blipFill>
          <a:blip r:embed="rId2">
            <a:extLst/>
          </a:blip>
          <a:srcRect l="42200" t="0" r="0" b="0"/>
          <a:stretch>
            <a:fillRect/>
          </a:stretch>
        </p:blipFill>
        <p:spPr>
          <a:xfrm flipH="1">
            <a:off x="12563620" y="0"/>
            <a:ext cx="11891765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Partecipanti: massimo 16…"/>
          <p:cNvSpPr txBox="1"/>
          <p:nvPr/>
        </p:nvSpPr>
        <p:spPr>
          <a:xfrm>
            <a:off x="842906" y="3000226"/>
            <a:ext cx="11116966" cy="8909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pc="-39" sz="4000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Partecipanti:</a:t>
            </a:r>
            <a:r>
              <a:t> massimo 16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rPr b="1">
                <a:latin typeface="Gill Sans"/>
                <a:ea typeface="Gill Sans"/>
                <a:cs typeface="Gill Sans"/>
                <a:sym typeface="Gill Sans"/>
              </a:rPr>
              <a:t>Durata: </a:t>
            </a:r>
            <a:r>
              <a:t>da 1 a 3 giorni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</a:p>
          <a:p>
            <a:pPr algn="l">
              <a:defRPr b="1" spc="-39"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Indicazioni: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t>Per svolgere al meglio l’attività, serve un'aula abbastanza grande con tavolini possibilmente separati (o separabili) idealmente per team da massimo 4 persone, oltre ovviamente al proiettore e allo schermo.</a:t>
            </a:r>
          </a:p>
          <a:p>
            <a:pPr algn="l">
              <a:defRPr spc="-39" sz="4000">
                <a:solidFill>
                  <a:srgbClr val="516F7B"/>
                </a:solidFill>
              </a:defRPr>
            </a:pPr>
            <a:r>
              <a:t>Per migliorare le esercitazioni, l'ideale sarebbe avere un flipchart per ogni team, anche se non è obbligatorio.</a:t>
            </a:r>
            <a:br/>
          </a:p>
          <a:p>
            <a:pPr algn="l">
              <a:defRPr b="1" spc="-39" sz="4000">
                <a:solidFill>
                  <a:srgbClr val="516F7B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Materiale:</a:t>
            </a:r>
          </a:p>
          <a:p>
            <a:pPr marL="228600" indent="-228600" algn="l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Proiettore, schermo e possibilmente impianto audio</a:t>
            </a:r>
          </a:p>
          <a:p>
            <a:pPr marL="228600" indent="-228600" algn="l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Flipchart (lavagna a fogli mobili)</a:t>
            </a:r>
          </a:p>
          <a:p>
            <a:pPr marL="228600" indent="-228600" algn="l">
              <a:buSzPct val="100000"/>
              <a:buChar char="•"/>
              <a:defRPr spc="-39" sz="4000">
                <a:solidFill>
                  <a:srgbClr val="516F7B"/>
                </a:solidFill>
              </a:defRPr>
            </a:pPr>
            <a:r>
              <a:t> Location adeguata</a:t>
            </a:r>
          </a:p>
        </p:txBody>
      </p:sp>
      <p:sp>
        <p:nvSpPr>
          <p:cNvPr id="213" name="INDICAZIONI"/>
          <p:cNvSpPr txBox="1"/>
          <p:nvPr/>
        </p:nvSpPr>
        <p:spPr>
          <a:xfrm>
            <a:off x="462262" y="750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INDICAZIONI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MaxVellucci.jpg" descr="MaxVellucci.jpg"/>
          <p:cNvPicPr>
            <a:picLocks noChangeAspect="1"/>
          </p:cNvPicPr>
          <p:nvPr/>
        </p:nvPicPr>
        <p:blipFill>
          <a:blip r:embed="rId2">
            <a:extLst/>
          </a:blip>
          <a:srcRect l="13856" t="1390" r="14678" b="1390"/>
          <a:stretch>
            <a:fillRect/>
          </a:stretch>
        </p:blipFill>
        <p:spPr>
          <a:xfrm>
            <a:off x="-62462" y="-58341"/>
            <a:ext cx="10234786" cy="1383273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Da più di 20 anni mi occupo di formazione nell’ambito delle soft skills con una particolare specializzazione su temi come la comunicazione, il pensiero creativo e innovativo, il creative problem solving e la leadership.…"/>
          <p:cNvSpPr txBox="1"/>
          <p:nvPr/>
        </p:nvSpPr>
        <p:spPr>
          <a:xfrm>
            <a:off x="10738693" y="2054987"/>
            <a:ext cx="12779714" cy="10799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just">
              <a:defRPr sz="3800">
                <a:solidFill>
                  <a:srgbClr val="516F7B"/>
                </a:solidFill>
              </a:defRPr>
            </a:pPr>
            <a:r>
              <a:t>Da più di 20 anni mi occupo di formazione nell’ambito delle s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oft skills</a:t>
            </a:r>
            <a:r>
              <a:t> con una particolare specializzazione su temi come la comunicazione, il pensiero creativo e innovativo, il creative problem solving e la leadership.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In particolare mi occupo di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public speaking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presentation skills</a:t>
            </a:r>
            <a:r>
              <a:t>, comunicazione dal vivo e online,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storytelling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slidemaking,</a:t>
            </a:r>
            <a:r>
              <a:t> e comunicazione intergruppo attraverso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teambuilding</a:t>
            </a:r>
            <a:r>
              <a:t> e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teamworking</a:t>
            </a:r>
            <a:r>
              <a:t>.</a:t>
            </a:r>
            <a:br/>
            <a:r>
              <a:t>Mi occupo inoltre di tutti quei processi che sono alla base della creatività e della capacità di problem solving, atti a sviluppare un pensiero orientato all’innovazione.</a:t>
            </a:r>
            <a:br/>
            <a:r>
              <a:t>In aggiunta, affianco le aziende per la realizzazione di eventi e progetti di </a:t>
            </a:r>
            <a:r>
              <a:rPr b="1" i="1">
                <a:latin typeface="Gill Sans"/>
                <a:ea typeface="Gill Sans"/>
                <a:cs typeface="Gill Sans"/>
                <a:sym typeface="Gill Sans"/>
              </a:rPr>
              <a:t>comunicazione interna ed esterna</a:t>
            </a:r>
            <a:r>
              <a:t>. </a:t>
            </a:r>
          </a:p>
          <a:p>
            <a:pPr algn="just">
              <a:defRPr sz="3800">
                <a:solidFill>
                  <a:srgbClr val="516F7B"/>
                </a:solidFill>
              </a:defRPr>
            </a:pPr>
            <a:r>
              <a:t>Sono inoltre il fondatore del metodo </a:t>
            </a:r>
            <a:r>
              <a:rPr>
                <a:latin typeface="Gill Sans SemiBold"/>
                <a:ea typeface="Gill Sans SemiBold"/>
                <a:cs typeface="Gill Sans SemiBold"/>
                <a:sym typeface="Gill Sans SemiBold"/>
              </a:rPr>
              <a:t>Improv4Business</a:t>
            </a:r>
            <a:r>
              <a:t> che utilizza i principi dell’improvvisazione nell’ambito della formazione sia personale che professionale, con l’obiettivo di fornire gli strumenti per adattarsi meglio ai cambiamenti e per sviluppare il proprio potenziale al massimo, soprattutto nella capacità di lavorare in team.</a:t>
            </a:r>
          </a:p>
        </p:txBody>
      </p:sp>
      <p:sp>
        <p:nvSpPr>
          <p:cNvPr id="217" name="CHI SONO"/>
          <p:cNvSpPr txBox="1"/>
          <p:nvPr/>
        </p:nvSpPr>
        <p:spPr>
          <a:xfrm>
            <a:off x="10285888" y="242322"/>
            <a:ext cx="11878252" cy="1632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>
              <a:defRPr cap="all" spc="-180" sz="9000">
                <a:solidFill>
                  <a:srgbClr val="266094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CHI SONO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