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8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>
      <p:cViewPr varScale="1">
        <p:scale>
          <a:sx n="52" d="100"/>
          <a:sy n="52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 - Scu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8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Testo"/>
          <p:cNvSpPr txBox="1">
            <a:spLocks noGrp="1"/>
          </p:cNvSpPr>
          <p:nvPr>
            <p:ph type="title"/>
          </p:nvPr>
        </p:nvSpPr>
        <p:spPr>
          <a:xfrm>
            <a:off x="3548062" y="4536281"/>
            <a:ext cx="17287876" cy="4643438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9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mmagine"/>
          <p:cNvSpPr>
            <a:spLocks noGrp="1"/>
          </p:cNvSpPr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0" name="Titolo Testo"/>
          <p:cNvSpPr txBox="1">
            <a:spLocks noGrp="1"/>
          </p:cNvSpPr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 - Scur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mmagine"/>
          <p:cNvSpPr>
            <a:spLocks noGrp="1"/>
          </p:cNvSpPr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9" name="Titolo Testo"/>
          <p:cNvSpPr txBox="1">
            <a:spLocks noGrp="1"/>
          </p:cNvSpPr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magine"/>
          <p:cNvSpPr>
            <a:spLocks noGrp="1"/>
          </p:cNvSpPr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18" name="Titolo Testo"/>
          <p:cNvSpPr txBox="1">
            <a:spLocks noGrp="1"/>
          </p:cNvSpPr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19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 - Scur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mmagine"/>
          <p:cNvSpPr>
            <a:spLocks noGrp="1"/>
          </p:cNvSpPr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8" name="Titolo Testo"/>
          <p:cNvSpPr txBox="1">
            <a:spLocks noGrp="1"/>
          </p:cNvSpPr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29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mmagine"/>
          <p:cNvSpPr>
            <a:spLocks noGrp="1"/>
          </p:cNvSpPr>
          <p:nvPr>
            <p:ph type="pic" sz="quarter" idx="21"/>
          </p:nvPr>
        </p:nvSpPr>
        <p:spPr>
          <a:xfrm>
            <a:off x="13960078" y="4018359"/>
            <a:ext cx="5447110" cy="92077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38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3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48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57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12549187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ttangolo"/>
          <p:cNvSpPr/>
          <p:nvPr/>
        </p:nvSpPr>
        <p:spPr>
          <a:xfrm>
            <a:off x="-101600" y="-584200"/>
            <a:ext cx="24995783" cy="143832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6" name="Labirinto.png" descr="Labirinto.png"/>
          <p:cNvPicPr>
            <a:picLocks noChangeAspect="1"/>
          </p:cNvPicPr>
          <p:nvPr/>
        </p:nvPicPr>
        <p:blipFill>
          <a:blip r:embed="rId2">
            <a:alphaModFix amt="7526"/>
          </a:blip>
          <a:stretch>
            <a:fillRect/>
          </a:stretch>
        </p:blipFill>
        <p:spPr>
          <a:xfrm>
            <a:off x="-43061" y="-409308"/>
            <a:ext cx="24470122" cy="1729928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 - Foto - Scu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mmagine"/>
          <p:cNvSpPr>
            <a:spLocks noGrp="1"/>
          </p:cNvSpPr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6" name="Titolo Testo"/>
          <p:cNvSpPr txBox="1">
            <a:spLocks noGrp="1"/>
          </p:cNvSpPr>
          <p:nvPr>
            <p:ph type="title"/>
          </p:nvPr>
        </p:nvSpPr>
        <p:spPr>
          <a:xfrm>
            <a:off x="3548062" y="9608343"/>
            <a:ext cx="17287876" cy="176807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27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3548062" y="11358562"/>
            <a:ext cx="17287876" cy="169664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6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5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 numCol="2" spcCol="864393" anchor="t"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rpo livello un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 - Scu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olo Test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7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>
            <a:spLocks noGrp="1"/>
          </p:cNvSpPr>
          <p:nvPr>
            <p:ph type="body" idx="1"/>
          </p:nvPr>
        </p:nvSpPr>
        <p:spPr>
          <a:xfrm>
            <a:off x="3548062" y="357187"/>
            <a:ext cx="17287876" cy="12983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>
            <a:spLocks noGrp="1"/>
          </p:cNvSpPr>
          <p:nvPr>
            <p:ph type="title"/>
          </p:nvPr>
        </p:nvSpPr>
        <p:spPr>
          <a:xfrm>
            <a:off x="3548062" y="357187"/>
            <a:ext cx="1728787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r>
              <a:t>Titolo Testo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all" spc="0" baseline="0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24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1pPr>
      <a:lvl2pPr marL="805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2pPr>
      <a:lvl3pPr marL="1186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3pPr>
      <a:lvl4pPr marL="1567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4pPr>
      <a:lvl5pPr marL="1948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5pPr>
      <a:lvl6pPr marL="2329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6pPr>
      <a:lvl7pPr marL="2710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7pPr>
      <a:lvl8pPr marL="3091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8pPr>
      <a:lvl9pPr marL="3472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sz="6400" b="0" i="0" u="none" strike="noStrike" cap="none" spc="0" baseline="0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crop-hands-clapping-clapperboard copia.jpg" descr="crop-hands-clapping-clapperboard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8400" y="-123267"/>
            <a:ext cx="25768874" cy="13962534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CIAK"/>
          <p:cNvSpPr txBox="1"/>
          <p:nvPr/>
        </p:nvSpPr>
        <p:spPr>
          <a:xfrm>
            <a:off x="11000570" y="1221014"/>
            <a:ext cx="11526245" cy="5891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lnSpc>
                <a:spcPct val="90000"/>
              </a:lnSpc>
              <a:defRPr sz="41800" spc="1671">
                <a:solidFill>
                  <a:srgbClr val="000000"/>
                </a:solidFill>
                <a:latin typeface="Market Deco"/>
                <a:ea typeface="Market Deco"/>
                <a:cs typeface="Market Deco"/>
                <a:sym typeface="Market Deco"/>
              </a:defRPr>
            </a:lvl1pPr>
          </a:lstStyle>
          <a:p>
            <a:r>
              <a:t>CIAK</a:t>
            </a:r>
          </a:p>
        </p:txBody>
      </p:sp>
      <p:sp>
        <p:nvSpPr>
          <p:cNvPr id="178" name="Linea"/>
          <p:cNvSpPr/>
          <p:nvPr/>
        </p:nvSpPr>
        <p:spPr>
          <a:xfrm>
            <a:off x="-1310085" y="12117787"/>
            <a:ext cx="26647954" cy="229786"/>
          </a:xfrm>
          <a:prstGeom prst="line">
            <a:avLst/>
          </a:prstGeom>
          <a:ln w="101600">
            <a:solidFill>
              <a:srgbClr val="FFFFFF">
                <a:alpha val="65193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Registi per…"/>
          <p:cNvSpPr txBox="1"/>
          <p:nvPr/>
        </p:nvSpPr>
        <p:spPr>
          <a:xfrm>
            <a:off x="11273007" y="7116427"/>
            <a:ext cx="10981372" cy="390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lnSpc>
                <a:spcPct val="80000"/>
              </a:lnSpc>
              <a:defRPr sz="14700" spc="587">
                <a:solidFill>
                  <a:srgbClr val="000000"/>
                </a:solidFill>
                <a:latin typeface="Market Deco"/>
                <a:ea typeface="Market Deco"/>
                <a:cs typeface="Market Deco"/>
                <a:sym typeface="Market Deco"/>
              </a:defRPr>
            </a:pPr>
            <a:r>
              <a:t>Registi per </a:t>
            </a:r>
          </a:p>
          <a:p>
            <a:pPr>
              <a:lnSpc>
                <a:spcPct val="80000"/>
              </a:lnSpc>
              <a:defRPr sz="14700" spc="587">
                <a:solidFill>
                  <a:srgbClr val="000000"/>
                </a:solidFill>
                <a:latin typeface="Market Deco"/>
                <a:ea typeface="Market Deco"/>
                <a:cs typeface="Market Deco"/>
                <a:sym typeface="Market Deco"/>
              </a:defRPr>
            </a:pPr>
            <a:r>
              <a:t>un giorno</a:t>
            </a:r>
          </a:p>
        </p:txBody>
      </p:sp>
      <p:sp>
        <p:nvSpPr>
          <p:cNvPr id="180" name="Rettangolo arrotondato"/>
          <p:cNvSpPr/>
          <p:nvPr/>
        </p:nvSpPr>
        <p:spPr>
          <a:xfrm>
            <a:off x="11273006" y="6613227"/>
            <a:ext cx="10981372" cy="359570"/>
          </a:xfrm>
          <a:prstGeom prst="roundRect">
            <a:avLst>
              <a:gd name="adj" fmla="val 50000"/>
            </a:avLst>
          </a:prstGeom>
          <a:solidFill>
            <a:schemeClr val="accent5">
              <a:hueOff val="-608018"/>
              <a:satOff val="-16379"/>
              <a:lumOff val="25127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26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“Nulla si sa, tutto si immagina”…"/>
          <p:cNvSpPr txBox="1"/>
          <p:nvPr/>
        </p:nvSpPr>
        <p:spPr>
          <a:xfrm>
            <a:off x="5332239" y="2777926"/>
            <a:ext cx="13932161" cy="250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642937">
              <a:lnSpc>
                <a:spcPts val="9100"/>
              </a:lnSpc>
              <a:defRPr sz="6400" i="1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“Nulla si sa, tutto si immagina”</a:t>
            </a:r>
          </a:p>
          <a:p>
            <a:pPr defTabSz="642937">
              <a:lnSpc>
                <a:spcPts val="11100"/>
              </a:lnSpc>
              <a:defRPr sz="6400" b="1" i="1">
                <a:solidFill>
                  <a:srgbClr val="266094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Federico Fellini</a:t>
            </a:r>
          </a:p>
        </p:txBody>
      </p:sp>
      <p:pic>
        <p:nvPicPr>
          <p:cNvPr id="183" name="pallina-lampadina-small.png" descr="pallina-lampadina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50" y="5195548"/>
            <a:ext cx="22636738" cy="8908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Stock-657265058.jpg" descr="iStock-657265058.jpg"/>
          <p:cNvPicPr>
            <a:picLocks noChangeAspect="1"/>
          </p:cNvPicPr>
          <p:nvPr/>
        </p:nvPicPr>
        <p:blipFill>
          <a:blip r:embed="rId2"/>
          <a:srcRect l="27374" r="6913"/>
          <a:stretch>
            <a:fillRect/>
          </a:stretch>
        </p:blipFill>
        <p:spPr>
          <a:xfrm>
            <a:off x="13746145" y="0"/>
            <a:ext cx="1351964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Da quando, nel 1995, i fratelli Lumière inventarono il cinema, questa forma di comunicazione è diventata lo strumento più incredibile e affascinante per raccontare storie.…"/>
          <p:cNvSpPr txBox="1"/>
          <p:nvPr/>
        </p:nvSpPr>
        <p:spPr>
          <a:xfrm>
            <a:off x="527049" y="1822849"/>
            <a:ext cx="12547998" cy="11670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4100" spc="-82">
                <a:solidFill>
                  <a:srgbClr val="516F7B"/>
                </a:solidFill>
              </a:defRPr>
            </a:pPr>
            <a:r>
              <a:rPr dirty="0"/>
              <a:t>Da </a:t>
            </a:r>
            <a:r>
              <a:rPr dirty="0" err="1"/>
              <a:t>quando</a:t>
            </a:r>
            <a:r>
              <a:rPr dirty="0"/>
              <a:t>, </a:t>
            </a:r>
            <a:r>
              <a:rPr dirty="0" err="1"/>
              <a:t>nel</a:t>
            </a:r>
            <a:r>
              <a:rPr dirty="0"/>
              <a:t> 1995,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fratelli</a:t>
            </a:r>
            <a:r>
              <a:rPr dirty="0"/>
              <a:t> Lumière </a:t>
            </a:r>
            <a:r>
              <a:rPr dirty="0" err="1"/>
              <a:t>inventarono</a:t>
            </a:r>
            <a:r>
              <a:rPr dirty="0"/>
              <a:t> il 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cinema</a:t>
            </a:r>
            <a:r>
              <a:rPr dirty="0"/>
              <a:t>, </a:t>
            </a:r>
            <a:r>
              <a:rPr dirty="0" err="1"/>
              <a:t>questa</a:t>
            </a:r>
            <a:r>
              <a:rPr dirty="0"/>
              <a:t> forma di </a:t>
            </a:r>
            <a:r>
              <a:rPr dirty="0" err="1"/>
              <a:t>comunicazione</a:t>
            </a:r>
            <a:r>
              <a:rPr dirty="0"/>
              <a:t>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diventata</a:t>
            </a:r>
            <a:r>
              <a:rPr dirty="0"/>
              <a:t> lo </a:t>
            </a:r>
            <a:r>
              <a:rPr dirty="0" err="1"/>
              <a:t>strumento</a:t>
            </a:r>
            <a:r>
              <a:rPr dirty="0"/>
              <a:t>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incredibile</a:t>
            </a:r>
            <a:r>
              <a:rPr dirty="0"/>
              <a:t> e </a:t>
            </a:r>
            <a:r>
              <a:rPr dirty="0" err="1"/>
              <a:t>affascinante</a:t>
            </a:r>
            <a:r>
              <a:rPr dirty="0"/>
              <a:t> per </a:t>
            </a: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raccontare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storie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.</a:t>
            </a:r>
          </a:p>
          <a:p>
            <a:pPr algn="l">
              <a:defRPr sz="4100" spc="-82">
                <a:solidFill>
                  <a:srgbClr val="516F7B"/>
                </a:solidFill>
              </a:defRPr>
            </a:pPr>
            <a:r>
              <a:rPr dirty="0" err="1"/>
              <a:t>Talmente</a:t>
            </a:r>
            <a:r>
              <a:rPr dirty="0"/>
              <a:t> tanto </a:t>
            </a:r>
            <a:r>
              <a:rPr dirty="0" err="1"/>
              <a:t>efficace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la </a:t>
            </a:r>
            <a:r>
              <a:rPr dirty="0" err="1"/>
              <a:t>comunicazione</a:t>
            </a:r>
            <a:r>
              <a:rPr dirty="0"/>
              <a:t> </a:t>
            </a:r>
            <a:r>
              <a:rPr dirty="0" err="1"/>
              <a:t>tramite</a:t>
            </a:r>
            <a:r>
              <a:rPr dirty="0"/>
              <a:t> </a:t>
            </a:r>
            <a:r>
              <a:rPr dirty="0" err="1"/>
              <a:t>immagini</a:t>
            </a:r>
            <a:r>
              <a:rPr dirty="0"/>
              <a:t> in </a:t>
            </a:r>
            <a:r>
              <a:rPr dirty="0" err="1"/>
              <a:t>movimento</a:t>
            </a:r>
            <a:r>
              <a:rPr dirty="0"/>
              <a:t>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usata</a:t>
            </a:r>
            <a:r>
              <a:rPr dirty="0"/>
              <a:t> in tutti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contesti</a:t>
            </a:r>
            <a:r>
              <a:rPr dirty="0"/>
              <a:t> dove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necessario</a:t>
            </a:r>
            <a:r>
              <a:rPr dirty="0"/>
              <a:t> </a:t>
            </a:r>
            <a:r>
              <a:rPr dirty="0" err="1"/>
              <a:t>catturare</a:t>
            </a:r>
            <a:r>
              <a:rPr dirty="0"/>
              <a:t> </a:t>
            </a:r>
            <a:r>
              <a:rPr dirty="0" err="1"/>
              <a:t>l’attenzione</a:t>
            </a:r>
            <a:r>
              <a:rPr dirty="0"/>
              <a:t> ed </a:t>
            </a:r>
            <a:r>
              <a:rPr dirty="0" err="1"/>
              <a:t>emozionare</a:t>
            </a:r>
            <a:r>
              <a:rPr dirty="0"/>
              <a:t> come </a:t>
            </a:r>
            <a:r>
              <a:rPr dirty="0" err="1"/>
              <a:t>gli</a:t>
            </a:r>
            <a:r>
              <a:rPr dirty="0"/>
              <a:t> spot </a:t>
            </a:r>
            <a:r>
              <a:rPr dirty="0" err="1"/>
              <a:t>pubblicitari</a:t>
            </a:r>
            <a:r>
              <a:rPr dirty="0"/>
              <a:t> o </a:t>
            </a:r>
            <a:r>
              <a:rPr dirty="0" err="1"/>
              <a:t>i</a:t>
            </a:r>
            <a:r>
              <a:rPr dirty="0"/>
              <a:t> social.</a:t>
            </a:r>
          </a:p>
          <a:p>
            <a:pPr algn="just">
              <a:defRPr sz="4200" spc="-42">
                <a:solidFill>
                  <a:srgbClr val="516F7B"/>
                </a:solidFill>
              </a:defRPr>
            </a:pP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Registi</a:t>
            </a:r>
            <a:r>
              <a:rPr b="1" i="1" dirty="0">
                <a:latin typeface="Gill Sans"/>
                <a:ea typeface="Gill Sans"/>
                <a:cs typeface="Gill Sans"/>
                <a:sym typeface="Gill Sans"/>
              </a:rPr>
              <a:t> per un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giorno</a:t>
            </a:r>
            <a:r>
              <a:rPr dirty="0"/>
              <a:t>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quindi</a:t>
            </a:r>
            <a:r>
              <a:rPr dirty="0"/>
              <a:t> un team building </a:t>
            </a:r>
            <a:r>
              <a:rPr dirty="0" err="1"/>
              <a:t>creativo</a:t>
            </a:r>
            <a:r>
              <a:rPr dirty="0"/>
              <a:t> e </a:t>
            </a:r>
            <a:r>
              <a:rPr dirty="0" err="1"/>
              <a:t>coinvolgente</a:t>
            </a:r>
            <a:r>
              <a:rPr dirty="0"/>
              <a:t>, dove </a:t>
            </a:r>
            <a:r>
              <a:rPr dirty="0" err="1"/>
              <a:t>ogni</a:t>
            </a:r>
            <a:r>
              <a:rPr dirty="0"/>
              <a:t> </a:t>
            </a:r>
            <a:r>
              <a:rPr dirty="0" err="1"/>
              <a:t>squadra</a:t>
            </a:r>
            <a:r>
              <a:rPr dirty="0"/>
              <a:t> ha il </a:t>
            </a:r>
            <a:r>
              <a:rPr dirty="0" err="1"/>
              <a:t>compito</a:t>
            </a:r>
            <a:r>
              <a:rPr dirty="0"/>
              <a:t> di </a:t>
            </a:r>
            <a:r>
              <a:rPr dirty="0" err="1"/>
              <a:t>realizzare</a:t>
            </a:r>
            <a:r>
              <a:rPr dirty="0"/>
              <a:t> un video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possa</a:t>
            </a:r>
            <a:r>
              <a:rPr dirty="0"/>
              <a:t> </a:t>
            </a:r>
            <a:r>
              <a:rPr dirty="0" err="1"/>
              <a:t>essere</a:t>
            </a:r>
            <a:r>
              <a:rPr dirty="0"/>
              <a:t> un </a:t>
            </a:r>
            <a:r>
              <a:rPr dirty="0" err="1"/>
              <a:t>corto</a:t>
            </a:r>
            <a:r>
              <a:rPr dirty="0"/>
              <a:t>, uno spot o un </a:t>
            </a:r>
            <a:r>
              <a:rPr dirty="0" err="1"/>
              <a:t>contenuto</a:t>
            </a:r>
            <a:r>
              <a:rPr dirty="0"/>
              <a:t> social, in </a:t>
            </a:r>
            <a:r>
              <a:rPr dirty="0" err="1"/>
              <a:t>grado</a:t>
            </a:r>
            <a:r>
              <a:rPr dirty="0"/>
              <a:t> di </a:t>
            </a:r>
            <a:r>
              <a:rPr dirty="0" err="1"/>
              <a:t>essere</a:t>
            </a:r>
            <a:r>
              <a:rPr dirty="0"/>
              <a:t> </a:t>
            </a:r>
            <a:r>
              <a:rPr dirty="0" err="1"/>
              <a:t>accattivante</a:t>
            </a:r>
            <a:r>
              <a:rPr dirty="0"/>
              <a:t> e </a:t>
            </a:r>
            <a:r>
              <a:rPr dirty="0" err="1"/>
              <a:t>coinvolgente</a:t>
            </a:r>
            <a:r>
              <a:rPr dirty="0"/>
              <a:t>.</a:t>
            </a:r>
          </a:p>
          <a:p>
            <a:pPr algn="just">
              <a:defRPr sz="4200" spc="-42">
                <a:solidFill>
                  <a:srgbClr val="516F7B"/>
                </a:solidFill>
              </a:defRPr>
            </a:pPr>
            <a:r>
              <a:rPr dirty="0"/>
              <a:t>Il video, </a:t>
            </a:r>
            <a:r>
              <a:rPr dirty="0" err="1"/>
              <a:t>ovviamente</a:t>
            </a:r>
            <a:r>
              <a:rPr dirty="0"/>
              <a:t> </a:t>
            </a:r>
            <a:r>
              <a:rPr dirty="0" err="1"/>
              <a:t>dovrà</a:t>
            </a:r>
            <a:r>
              <a:rPr dirty="0"/>
              <a:t> </a:t>
            </a:r>
            <a:r>
              <a:rPr dirty="0" err="1"/>
              <a:t>rispettare</a:t>
            </a:r>
            <a:r>
              <a:rPr dirty="0"/>
              <a:t> il briefing di </a:t>
            </a:r>
            <a:r>
              <a:rPr dirty="0" err="1"/>
              <a:t>partenza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potrebbe</a:t>
            </a:r>
            <a:r>
              <a:rPr dirty="0"/>
              <a:t> </a:t>
            </a:r>
            <a:r>
              <a:rPr dirty="0" err="1"/>
              <a:t>riguardare</a:t>
            </a:r>
            <a:r>
              <a:rPr dirty="0"/>
              <a:t> un </a:t>
            </a:r>
            <a:r>
              <a:rPr dirty="0" err="1"/>
              <a:t>tema</a:t>
            </a:r>
            <a:r>
              <a:rPr dirty="0"/>
              <a:t> </a:t>
            </a:r>
            <a:r>
              <a:rPr dirty="0" err="1"/>
              <a:t>aziendale</a:t>
            </a:r>
            <a:r>
              <a:rPr dirty="0"/>
              <a:t>, un </a:t>
            </a:r>
            <a:r>
              <a:rPr dirty="0" err="1"/>
              <a:t>prodotto</a:t>
            </a:r>
            <a:r>
              <a:rPr dirty="0"/>
              <a:t>, un </a:t>
            </a:r>
            <a:r>
              <a:rPr dirty="0" err="1"/>
              <a:t>servizio</a:t>
            </a:r>
            <a:r>
              <a:rPr dirty="0"/>
              <a:t> o un </a:t>
            </a:r>
            <a:r>
              <a:rPr dirty="0" err="1"/>
              <a:t>processo</a:t>
            </a:r>
            <a:r>
              <a:rPr dirty="0"/>
              <a:t>.</a:t>
            </a:r>
          </a:p>
          <a:p>
            <a:pPr algn="just">
              <a:defRPr sz="4200" spc="-42">
                <a:solidFill>
                  <a:srgbClr val="516F7B"/>
                </a:solidFill>
              </a:defRPr>
            </a:pPr>
            <a:r>
              <a:rPr dirty="0" err="1"/>
              <a:t>L’altro</a:t>
            </a:r>
            <a:r>
              <a:rPr dirty="0"/>
              <a:t> </a:t>
            </a:r>
            <a:r>
              <a:rPr dirty="0" err="1"/>
              <a:t>grande</a:t>
            </a:r>
            <a:r>
              <a:rPr dirty="0"/>
              <a:t> </a:t>
            </a:r>
            <a:r>
              <a:rPr dirty="0" err="1"/>
              <a:t>vantaggio</a:t>
            </a:r>
            <a:r>
              <a:rPr dirty="0"/>
              <a:t> di </a:t>
            </a:r>
            <a:r>
              <a:rPr dirty="0" err="1"/>
              <a:t>questo</a:t>
            </a:r>
            <a:r>
              <a:rPr dirty="0"/>
              <a:t> </a:t>
            </a:r>
            <a:r>
              <a:rPr dirty="0" err="1"/>
              <a:t>tipo</a:t>
            </a:r>
            <a:r>
              <a:rPr dirty="0"/>
              <a:t> di </a:t>
            </a:r>
            <a:r>
              <a:rPr dirty="0" err="1"/>
              <a:t>attività</a:t>
            </a:r>
            <a:r>
              <a:rPr dirty="0"/>
              <a:t>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l’output</a:t>
            </a:r>
            <a:r>
              <a:rPr dirty="0"/>
              <a:t> finale, </a:t>
            </a:r>
            <a:r>
              <a:rPr dirty="0" err="1"/>
              <a:t>ovvero</a:t>
            </a:r>
            <a:r>
              <a:rPr dirty="0"/>
              <a:t> il video, </a:t>
            </a:r>
            <a:r>
              <a:rPr dirty="0" err="1"/>
              <a:t>potrà</a:t>
            </a:r>
            <a:r>
              <a:rPr dirty="0"/>
              <a:t> </a:t>
            </a:r>
            <a:r>
              <a:rPr dirty="0" err="1"/>
              <a:t>essere</a:t>
            </a:r>
            <a:r>
              <a:rPr dirty="0"/>
              <a:t> </a:t>
            </a:r>
            <a:r>
              <a:rPr dirty="0" err="1"/>
              <a:t>condiviso</a:t>
            </a:r>
            <a:r>
              <a:rPr dirty="0"/>
              <a:t> e </a:t>
            </a:r>
            <a:r>
              <a:rPr dirty="0" err="1"/>
              <a:t>utilizzato</a:t>
            </a:r>
            <a:r>
              <a:rPr dirty="0"/>
              <a:t> </a:t>
            </a:r>
            <a:r>
              <a:rPr dirty="0" err="1"/>
              <a:t>anche</a:t>
            </a:r>
            <a:r>
              <a:rPr dirty="0"/>
              <a:t> per </a:t>
            </a:r>
            <a:r>
              <a:rPr dirty="0" err="1"/>
              <a:t>un’eventuale</a:t>
            </a:r>
            <a:r>
              <a:rPr dirty="0"/>
              <a:t> </a:t>
            </a:r>
            <a:r>
              <a:rPr dirty="0" err="1"/>
              <a:t>comunicazione</a:t>
            </a:r>
            <a:r>
              <a:rPr dirty="0"/>
              <a:t> interna. </a:t>
            </a:r>
          </a:p>
        </p:txBody>
      </p:sp>
      <p:sp>
        <p:nvSpPr>
          <p:cNvPr id="2" name="CHI SONO">
            <a:extLst>
              <a:ext uri="{FF2B5EF4-FFF2-40B4-BE49-F238E27FC236}">
                <a16:creationId xmlns:a16="http://schemas.microsoft.com/office/drawing/2014/main" id="{3D457A38-149B-A8F3-04A3-A4F594801FFC}"/>
              </a:ext>
            </a:extLst>
          </p:cNvPr>
          <p:cNvSpPr txBox="1"/>
          <p:nvPr/>
        </p:nvSpPr>
        <p:spPr>
          <a:xfrm>
            <a:off x="209838" y="351369"/>
            <a:ext cx="1187825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it-IT" cap="all" dirty="0" err="1"/>
              <a:t>L’ATTIVITà</a:t>
            </a:r>
            <a:endParaRPr cap="all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Depositphotos_179432738_XL.jpeg" descr="Depositphotos_179432738_XL.jpeg"/>
          <p:cNvPicPr>
            <a:picLocks noChangeAspect="1"/>
          </p:cNvPicPr>
          <p:nvPr/>
        </p:nvPicPr>
        <p:blipFill>
          <a:blip r:embed="rId2"/>
          <a:srcRect l="32044"/>
          <a:stretch>
            <a:fillRect/>
          </a:stretch>
        </p:blipFill>
        <p:spPr>
          <a:xfrm flipH="1">
            <a:off x="-2101255" y="63003"/>
            <a:ext cx="1398121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Nella prima fase dell’attività, il formatore spiegherà tutte quelle competenze necessarie per poter usare i propri cellulari come ottimi strumenti sia per girare, sia per montare un video di ottima qualità.…"/>
          <p:cNvSpPr txBox="1"/>
          <p:nvPr/>
        </p:nvSpPr>
        <p:spPr>
          <a:xfrm>
            <a:off x="12330364" y="2019760"/>
            <a:ext cx="11689855" cy="1087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4100" spc="-82">
                <a:solidFill>
                  <a:srgbClr val="516F7B"/>
                </a:solidFill>
              </a:defRPr>
            </a:pPr>
            <a:r>
              <a:rPr dirty="0"/>
              <a:t>Nella prima </a:t>
            </a:r>
            <a:r>
              <a:rPr dirty="0" err="1"/>
              <a:t>fase</a:t>
            </a:r>
            <a:r>
              <a:rPr dirty="0"/>
              <a:t> </a:t>
            </a:r>
            <a:r>
              <a:rPr dirty="0" err="1"/>
              <a:t>dell’attività</a:t>
            </a:r>
            <a:r>
              <a:rPr dirty="0"/>
              <a:t>, il </a:t>
            </a:r>
            <a:r>
              <a:rPr dirty="0" err="1"/>
              <a:t>formatore</a:t>
            </a:r>
            <a:r>
              <a:rPr dirty="0"/>
              <a:t> </a:t>
            </a:r>
            <a:r>
              <a:rPr dirty="0" err="1"/>
              <a:t>spiegherà</a:t>
            </a:r>
            <a:r>
              <a:rPr dirty="0"/>
              <a:t> </a:t>
            </a:r>
            <a:r>
              <a:rPr dirty="0" err="1"/>
              <a:t>tutte</a:t>
            </a:r>
            <a:r>
              <a:rPr dirty="0"/>
              <a:t> quelle </a:t>
            </a:r>
            <a:r>
              <a:rPr dirty="0" err="1"/>
              <a:t>competenze</a:t>
            </a:r>
            <a:r>
              <a:rPr dirty="0"/>
              <a:t> </a:t>
            </a:r>
            <a:r>
              <a:rPr dirty="0" err="1"/>
              <a:t>necessarie</a:t>
            </a:r>
            <a:r>
              <a:rPr dirty="0"/>
              <a:t> per </a:t>
            </a:r>
            <a:r>
              <a:rPr dirty="0" err="1"/>
              <a:t>poter</a:t>
            </a:r>
            <a:r>
              <a:rPr dirty="0"/>
              <a:t> </a:t>
            </a:r>
            <a:r>
              <a:rPr dirty="0" err="1"/>
              <a:t>usare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propri</a:t>
            </a:r>
            <a:r>
              <a:rPr dirty="0"/>
              <a:t>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cellulari</a:t>
            </a:r>
            <a:r>
              <a:rPr dirty="0"/>
              <a:t> come </a:t>
            </a:r>
            <a:r>
              <a:rPr dirty="0" err="1"/>
              <a:t>ottimi</a:t>
            </a:r>
            <a:r>
              <a:rPr dirty="0"/>
              <a:t> </a:t>
            </a:r>
            <a:r>
              <a:rPr dirty="0" err="1"/>
              <a:t>strumenti</a:t>
            </a:r>
            <a:r>
              <a:rPr dirty="0"/>
              <a:t> </a:t>
            </a:r>
            <a:r>
              <a:rPr dirty="0" err="1"/>
              <a:t>sia</a:t>
            </a:r>
            <a:r>
              <a:rPr dirty="0"/>
              <a:t> per </a:t>
            </a:r>
            <a:r>
              <a:rPr dirty="0" err="1"/>
              <a:t>girare</a:t>
            </a:r>
            <a:r>
              <a:rPr dirty="0"/>
              <a:t>, </a:t>
            </a:r>
            <a:r>
              <a:rPr dirty="0" err="1"/>
              <a:t>sia</a:t>
            </a:r>
            <a:r>
              <a:rPr dirty="0"/>
              <a:t> per </a:t>
            </a:r>
            <a:r>
              <a:rPr dirty="0" err="1"/>
              <a:t>montare</a:t>
            </a:r>
            <a:r>
              <a:rPr dirty="0"/>
              <a:t> un video di </a:t>
            </a:r>
            <a:r>
              <a:rPr dirty="0" err="1"/>
              <a:t>ottima</a:t>
            </a:r>
            <a:r>
              <a:rPr dirty="0"/>
              <a:t> </a:t>
            </a:r>
            <a:r>
              <a:rPr dirty="0" err="1"/>
              <a:t>qualità</a:t>
            </a:r>
            <a:r>
              <a:rPr dirty="0"/>
              <a:t>.</a:t>
            </a:r>
          </a:p>
          <a:p>
            <a:pPr algn="l">
              <a:defRPr sz="4100" spc="-82">
                <a:solidFill>
                  <a:srgbClr val="516F7B"/>
                </a:solidFill>
              </a:defRPr>
            </a:pPr>
            <a:r>
              <a:rPr dirty="0" err="1"/>
              <a:t>Verranno</a:t>
            </a:r>
            <a:r>
              <a:rPr dirty="0"/>
              <a:t> poi </a:t>
            </a:r>
            <a:r>
              <a:rPr dirty="0" err="1"/>
              <a:t>proposte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nozioni</a:t>
            </a:r>
            <a:r>
              <a:rPr dirty="0"/>
              <a:t> di storytelling e di </a:t>
            </a:r>
            <a:r>
              <a:rPr dirty="0" err="1"/>
              <a:t>progettazione</a:t>
            </a:r>
            <a:r>
              <a:rPr dirty="0"/>
              <a:t> del </a:t>
            </a:r>
            <a:r>
              <a:rPr dirty="0" err="1"/>
              <a:t>lavoro</a:t>
            </a:r>
            <a:r>
              <a:rPr dirty="0"/>
              <a:t>, </a:t>
            </a:r>
            <a:r>
              <a:rPr dirty="0" err="1"/>
              <a:t>affinché</a:t>
            </a:r>
            <a:r>
              <a:rPr dirty="0"/>
              <a:t> </a:t>
            </a:r>
            <a:r>
              <a:rPr dirty="0" err="1"/>
              <a:t>ogni</a:t>
            </a:r>
            <a:r>
              <a:rPr dirty="0"/>
              <a:t> </a:t>
            </a:r>
            <a:r>
              <a:rPr dirty="0" err="1"/>
              <a:t>squadra</a:t>
            </a:r>
            <a:r>
              <a:rPr dirty="0"/>
              <a:t> </a:t>
            </a:r>
            <a:r>
              <a:rPr dirty="0" err="1"/>
              <a:t>possa</a:t>
            </a:r>
            <a:r>
              <a:rPr dirty="0"/>
              <a:t> </a:t>
            </a:r>
            <a:r>
              <a:rPr dirty="0" err="1"/>
              <a:t>organizzarsi</a:t>
            </a:r>
            <a:r>
              <a:rPr dirty="0"/>
              <a:t> al </a:t>
            </a:r>
            <a:r>
              <a:rPr dirty="0" err="1"/>
              <a:t>meglio</a:t>
            </a:r>
            <a:r>
              <a:rPr dirty="0"/>
              <a:t> e </a:t>
            </a:r>
            <a:r>
              <a:rPr dirty="0" err="1"/>
              <a:t>portare</a:t>
            </a:r>
            <a:r>
              <a:rPr dirty="0"/>
              <a:t> a </a:t>
            </a:r>
            <a:r>
              <a:rPr dirty="0" err="1"/>
              <a:t>compimento</a:t>
            </a:r>
            <a:r>
              <a:rPr dirty="0"/>
              <a:t> la </a:t>
            </a:r>
            <a:r>
              <a:rPr dirty="0" err="1"/>
              <a:t>produzione</a:t>
            </a:r>
            <a:r>
              <a:rPr dirty="0"/>
              <a:t> di </a:t>
            </a:r>
            <a:r>
              <a:rPr dirty="0" err="1"/>
              <a:t>quanto</a:t>
            </a:r>
            <a:r>
              <a:rPr dirty="0"/>
              <a:t> </a:t>
            </a:r>
            <a:r>
              <a:rPr dirty="0" err="1"/>
              <a:t>richiesto</a:t>
            </a:r>
            <a:r>
              <a:rPr dirty="0"/>
              <a:t>.</a:t>
            </a:r>
          </a:p>
          <a:p>
            <a:pPr algn="just">
              <a:defRPr sz="4100" spc="-82">
                <a:solidFill>
                  <a:srgbClr val="516F7B"/>
                </a:solidFill>
              </a:defRPr>
            </a:pPr>
            <a:r>
              <a:rPr dirty="0" err="1"/>
              <a:t>Finita</a:t>
            </a:r>
            <a:r>
              <a:rPr dirty="0"/>
              <a:t> la </a:t>
            </a:r>
            <a:r>
              <a:rPr dirty="0" err="1"/>
              <a:t>parte</a:t>
            </a:r>
            <a:r>
              <a:rPr dirty="0"/>
              <a:t> </a:t>
            </a:r>
            <a:r>
              <a:rPr dirty="0" err="1"/>
              <a:t>teorica</a:t>
            </a:r>
            <a:r>
              <a:rPr dirty="0"/>
              <a:t>,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gruppi</a:t>
            </a:r>
            <a:r>
              <a:rPr dirty="0"/>
              <a:t> </a:t>
            </a:r>
            <a:r>
              <a:rPr dirty="0" err="1"/>
              <a:t>riceveranno</a:t>
            </a:r>
            <a:r>
              <a:rPr dirty="0"/>
              <a:t> un kit per la </a:t>
            </a:r>
            <a:r>
              <a:rPr dirty="0" err="1"/>
              <a:t>stesura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sceneggiatura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rappresenterà</a:t>
            </a:r>
            <a:r>
              <a:rPr dirty="0"/>
              <a:t>, </a:t>
            </a:r>
            <a:r>
              <a:rPr dirty="0" err="1"/>
              <a:t>ovviamente</a:t>
            </a:r>
            <a:r>
              <a:rPr dirty="0"/>
              <a:t>, la prima </a:t>
            </a:r>
            <a:r>
              <a:rPr dirty="0" err="1"/>
              <a:t>fase</a:t>
            </a:r>
            <a:r>
              <a:rPr dirty="0"/>
              <a:t> del </a:t>
            </a:r>
            <a:r>
              <a:rPr dirty="0" err="1"/>
              <a:t>lavoro</a:t>
            </a:r>
            <a:r>
              <a:rPr dirty="0"/>
              <a:t> </a:t>
            </a:r>
            <a:r>
              <a:rPr dirty="0" err="1"/>
              <a:t>creativo</a:t>
            </a:r>
            <a:r>
              <a:rPr dirty="0"/>
              <a:t>.</a:t>
            </a:r>
          </a:p>
          <a:p>
            <a:pPr algn="just">
              <a:defRPr sz="4100" spc="-82">
                <a:solidFill>
                  <a:srgbClr val="516F7B"/>
                </a:solidFill>
              </a:defRPr>
            </a:pPr>
            <a:r>
              <a:rPr dirty="0" err="1"/>
              <a:t>Successivamente</a:t>
            </a:r>
            <a:r>
              <a:rPr dirty="0"/>
              <a:t> le </a:t>
            </a:r>
            <a:r>
              <a:rPr dirty="0" err="1"/>
              <a:t>squadre</a:t>
            </a:r>
            <a:r>
              <a:rPr dirty="0"/>
              <a:t> </a:t>
            </a:r>
            <a:r>
              <a:rPr dirty="0" err="1"/>
              <a:t>dovranno</a:t>
            </a:r>
            <a:r>
              <a:rPr dirty="0"/>
              <a:t> </a:t>
            </a:r>
            <a:r>
              <a:rPr dirty="0" err="1"/>
              <a:t>organizzarsi</a:t>
            </a:r>
            <a:r>
              <a:rPr dirty="0"/>
              <a:t> al </a:t>
            </a:r>
            <a:r>
              <a:rPr dirty="0" err="1"/>
              <a:t>meglio</a:t>
            </a:r>
            <a:r>
              <a:rPr dirty="0"/>
              <a:t> e  </a:t>
            </a:r>
            <a:r>
              <a:rPr dirty="0" err="1"/>
              <a:t>dividersi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compiti</a:t>
            </a:r>
            <a:r>
              <a:rPr dirty="0"/>
              <a:t> </a:t>
            </a:r>
            <a:r>
              <a:rPr dirty="0" err="1"/>
              <a:t>tra</a:t>
            </a:r>
            <a:r>
              <a:rPr dirty="0"/>
              <a:t> chi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occuperà</a:t>
            </a:r>
            <a:r>
              <a:rPr dirty="0"/>
              <a:t> di </a:t>
            </a:r>
            <a:r>
              <a:rPr dirty="0" err="1"/>
              <a:t>girare</a:t>
            </a:r>
            <a:r>
              <a:rPr dirty="0"/>
              <a:t> e chi di </a:t>
            </a:r>
            <a:r>
              <a:rPr dirty="0" err="1"/>
              <a:t>recitare</a:t>
            </a:r>
            <a:r>
              <a:rPr dirty="0"/>
              <a:t> ma non </a:t>
            </a:r>
            <a:r>
              <a:rPr dirty="0" err="1"/>
              <a:t>è</a:t>
            </a:r>
            <a:r>
              <a:rPr dirty="0"/>
              <a:t> </a:t>
            </a:r>
            <a:r>
              <a:rPr dirty="0" err="1"/>
              <a:t>detto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questi</a:t>
            </a:r>
            <a:r>
              <a:rPr dirty="0"/>
              <a:t> </a:t>
            </a:r>
            <a:r>
              <a:rPr dirty="0" err="1"/>
              <a:t>ruoli</a:t>
            </a:r>
            <a:r>
              <a:rPr dirty="0"/>
              <a:t> </a:t>
            </a:r>
            <a:r>
              <a:rPr dirty="0" err="1"/>
              <a:t>debbano</a:t>
            </a:r>
            <a:r>
              <a:rPr dirty="0"/>
              <a:t> per forza </a:t>
            </a:r>
            <a:r>
              <a:rPr dirty="0" err="1"/>
              <a:t>rimanere</a:t>
            </a:r>
            <a:r>
              <a:rPr dirty="0"/>
              <a:t> </a:t>
            </a:r>
            <a:r>
              <a:rPr dirty="0" err="1"/>
              <a:t>fissi</a:t>
            </a:r>
            <a:r>
              <a:rPr dirty="0"/>
              <a:t>.</a:t>
            </a:r>
          </a:p>
          <a:p>
            <a:pPr algn="just">
              <a:defRPr sz="4100" spc="-82">
                <a:solidFill>
                  <a:srgbClr val="516F7B"/>
                </a:solidFill>
              </a:defRPr>
            </a:pPr>
            <a:r>
              <a:rPr dirty="0" err="1"/>
              <a:t>L’ultima</a:t>
            </a:r>
            <a:r>
              <a:rPr dirty="0"/>
              <a:t> </a:t>
            </a:r>
            <a:r>
              <a:rPr dirty="0" err="1"/>
              <a:t>fase</a:t>
            </a:r>
            <a:r>
              <a:rPr dirty="0"/>
              <a:t> </a:t>
            </a:r>
            <a:r>
              <a:rPr dirty="0" err="1"/>
              <a:t>riguarderà</a:t>
            </a:r>
            <a:r>
              <a:rPr dirty="0"/>
              <a:t> il </a:t>
            </a:r>
            <a:r>
              <a:rPr dirty="0" err="1"/>
              <a:t>montaggio</a:t>
            </a:r>
            <a:r>
              <a:rPr dirty="0"/>
              <a:t> finale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vari</a:t>
            </a:r>
            <a:r>
              <a:rPr dirty="0"/>
              <a:t> video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verranno</a:t>
            </a:r>
            <a:r>
              <a:rPr dirty="0"/>
              <a:t> poi </a:t>
            </a:r>
            <a:r>
              <a:rPr dirty="0" err="1"/>
              <a:t>proiettati</a:t>
            </a:r>
            <a:r>
              <a:rPr dirty="0"/>
              <a:t> in </a:t>
            </a:r>
            <a:r>
              <a:rPr dirty="0" err="1"/>
              <a:t>plenaria</a:t>
            </a:r>
            <a:r>
              <a:rPr dirty="0"/>
              <a:t>.</a:t>
            </a:r>
          </a:p>
        </p:txBody>
      </p:sp>
      <p:sp>
        <p:nvSpPr>
          <p:cNvPr id="2" name="CHI SONO">
            <a:extLst>
              <a:ext uri="{FF2B5EF4-FFF2-40B4-BE49-F238E27FC236}">
                <a16:creationId xmlns:a16="http://schemas.microsoft.com/office/drawing/2014/main" id="{2112EFA7-7BE9-1286-53BF-C512A88E24A3}"/>
              </a:ext>
            </a:extLst>
          </p:cNvPr>
          <p:cNvSpPr txBox="1"/>
          <p:nvPr/>
        </p:nvSpPr>
        <p:spPr>
          <a:xfrm>
            <a:off x="11879958" y="336900"/>
            <a:ext cx="1187825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it-IT" cap="all" dirty="0"/>
              <a:t>LA STRUTTURA</a:t>
            </a:r>
            <a:endParaRPr cap="all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Depositphotos_238456316_XL.jpeg" descr="Depositphotos_238456316_XL.jpeg"/>
          <p:cNvPicPr>
            <a:picLocks noChangeAspect="1"/>
          </p:cNvPicPr>
          <p:nvPr/>
        </p:nvPicPr>
        <p:blipFill>
          <a:blip r:embed="rId2"/>
          <a:srcRect l="37821"/>
          <a:stretch>
            <a:fillRect/>
          </a:stretch>
        </p:blipFill>
        <p:spPr>
          <a:xfrm>
            <a:off x="12710177" y="0"/>
            <a:ext cx="1277876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L’attività potrebbe continuare con la votazione dei vari video da parte di tutti i partecipanti, attraverso alcune categorie che richiamano quelle presenti nei famosi premi Oscar che si svolgono ogni anno a Los Angeles in California.…"/>
          <p:cNvSpPr txBox="1"/>
          <p:nvPr/>
        </p:nvSpPr>
        <p:spPr>
          <a:xfrm>
            <a:off x="730249" y="1704288"/>
            <a:ext cx="10940655" cy="11501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100" spc="-82">
                <a:solidFill>
                  <a:srgbClr val="516F7B"/>
                </a:solidFill>
              </a:defRPr>
            </a:pPr>
            <a:r>
              <a:rPr dirty="0" err="1"/>
              <a:t>L’attività</a:t>
            </a:r>
            <a:r>
              <a:rPr dirty="0"/>
              <a:t> </a:t>
            </a:r>
            <a:r>
              <a:rPr dirty="0" err="1"/>
              <a:t>potrebbe</a:t>
            </a:r>
            <a:r>
              <a:rPr dirty="0"/>
              <a:t> </a:t>
            </a:r>
            <a:r>
              <a:rPr dirty="0" err="1"/>
              <a:t>continuare</a:t>
            </a:r>
            <a:r>
              <a:rPr dirty="0"/>
              <a:t> con la </a:t>
            </a:r>
            <a:r>
              <a:rPr b="1" i="1" dirty="0" err="1">
                <a:latin typeface="Gill Sans"/>
                <a:ea typeface="Gill Sans"/>
                <a:cs typeface="Gill Sans"/>
                <a:sym typeface="Gill Sans"/>
              </a:rPr>
              <a:t>votazione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vari</a:t>
            </a:r>
            <a:r>
              <a:rPr dirty="0"/>
              <a:t> video da </a:t>
            </a:r>
            <a:r>
              <a:rPr dirty="0" err="1"/>
              <a:t>parte</a:t>
            </a:r>
            <a:r>
              <a:rPr dirty="0"/>
              <a:t> di tutti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partecipanti</a:t>
            </a:r>
            <a:r>
              <a:rPr dirty="0"/>
              <a:t>, </a:t>
            </a:r>
            <a:r>
              <a:rPr dirty="0" err="1"/>
              <a:t>attraverso</a:t>
            </a:r>
            <a:r>
              <a:rPr dirty="0"/>
              <a:t> </a:t>
            </a:r>
            <a:r>
              <a:rPr dirty="0" err="1"/>
              <a:t>alcune</a:t>
            </a:r>
            <a:r>
              <a:rPr dirty="0"/>
              <a:t> </a:t>
            </a:r>
            <a:r>
              <a:rPr dirty="0" err="1"/>
              <a:t>categorie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richiamano</a:t>
            </a:r>
            <a:r>
              <a:rPr dirty="0"/>
              <a:t> quelle </a:t>
            </a:r>
            <a:r>
              <a:rPr dirty="0" err="1"/>
              <a:t>presenti</a:t>
            </a:r>
            <a:r>
              <a:rPr dirty="0"/>
              <a:t> </a:t>
            </a:r>
            <a:r>
              <a:rPr dirty="0" err="1"/>
              <a:t>nei</a:t>
            </a:r>
            <a:r>
              <a:rPr dirty="0"/>
              <a:t> </a:t>
            </a:r>
            <a:r>
              <a:rPr dirty="0" err="1"/>
              <a:t>famosi</a:t>
            </a:r>
            <a:r>
              <a:rPr dirty="0"/>
              <a:t> </a:t>
            </a:r>
            <a:r>
              <a:rPr dirty="0" err="1"/>
              <a:t>premi</a:t>
            </a:r>
            <a:r>
              <a:rPr dirty="0"/>
              <a:t> Oscar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svolgono</a:t>
            </a:r>
            <a:r>
              <a:rPr dirty="0"/>
              <a:t> </a:t>
            </a:r>
            <a:r>
              <a:rPr dirty="0" err="1"/>
              <a:t>ogni</a:t>
            </a:r>
            <a:r>
              <a:rPr dirty="0"/>
              <a:t> anno a Los Angeles in California.</a:t>
            </a:r>
          </a:p>
          <a:p>
            <a:pPr algn="l">
              <a:defRPr sz="4100" spc="-82">
                <a:solidFill>
                  <a:srgbClr val="516F7B"/>
                </a:solidFill>
              </a:defRPr>
            </a:pPr>
            <a:endParaRPr dirty="0"/>
          </a:p>
          <a:p>
            <a:pPr algn="l">
              <a:defRPr sz="4100" spc="-82">
                <a:solidFill>
                  <a:srgbClr val="516F7B"/>
                </a:solidFill>
              </a:defRPr>
            </a:pPr>
            <a:r>
              <a:rPr dirty="0" err="1"/>
              <a:t>Alcune</a:t>
            </a:r>
            <a:r>
              <a:rPr dirty="0"/>
              <a:t> </a:t>
            </a:r>
            <a:r>
              <a:rPr dirty="0" err="1"/>
              <a:t>categorie</a:t>
            </a:r>
            <a:r>
              <a:rPr dirty="0"/>
              <a:t> </a:t>
            </a:r>
            <a:r>
              <a:rPr dirty="0" err="1"/>
              <a:t>potrebbero</a:t>
            </a:r>
            <a:r>
              <a:rPr dirty="0"/>
              <a:t> </a:t>
            </a:r>
            <a:r>
              <a:rPr dirty="0" err="1"/>
              <a:t>essere</a:t>
            </a:r>
            <a:r>
              <a:rPr dirty="0"/>
              <a:t>:</a:t>
            </a:r>
          </a:p>
          <a:p>
            <a:pPr algn="l">
              <a:defRPr sz="4100" spc="-82">
                <a:solidFill>
                  <a:srgbClr val="516F7B"/>
                </a:solidFill>
              </a:defRPr>
            </a:pPr>
            <a:endParaRPr dirty="0"/>
          </a:p>
          <a:p>
            <a:pPr algn="l">
              <a:defRPr sz="4100" spc="-82">
                <a:solidFill>
                  <a:srgbClr val="516F7B"/>
                </a:solidFill>
              </a:defRPr>
            </a:pPr>
            <a:r>
              <a:rPr dirty="0"/>
              <a:t>“</a:t>
            </a:r>
            <a:r>
              <a:rPr dirty="0" err="1"/>
              <a:t>Miglior</a:t>
            </a:r>
            <a:r>
              <a:rPr dirty="0"/>
              <a:t> video”</a:t>
            </a:r>
          </a:p>
          <a:p>
            <a:pPr algn="l">
              <a:defRPr sz="4100" spc="-82">
                <a:solidFill>
                  <a:srgbClr val="516F7B"/>
                </a:solidFill>
              </a:defRPr>
            </a:pPr>
            <a:r>
              <a:rPr dirty="0"/>
              <a:t>“</a:t>
            </a:r>
            <a:r>
              <a:rPr dirty="0" err="1"/>
              <a:t>Miglior</a:t>
            </a:r>
            <a:r>
              <a:rPr dirty="0"/>
              <a:t> </a:t>
            </a:r>
            <a:r>
              <a:rPr dirty="0" err="1"/>
              <a:t>sceneggiatura</a:t>
            </a:r>
            <a:r>
              <a:rPr dirty="0"/>
              <a:t>”</a:t>
            </a:r>
          </a:p>
          <a:p>
            <a:pPr algn="l">
              <a:defRPr sz="4100" spc="-82">
                <a:solidFill>
                  <a:srgbClr val="516F7B"/>
                </a:solidFill>
              </a:defRPr>
            </a:pPr>
            <a:r>
              <a:rPr dirty="0"/>
              <a:t>“</a:t>
            </a:r>
            <a:r>
              <a:rPr dirty="0" err="1"/>
              <a:t>Miglior</a:t>
            </a:r>
            <a:r>
              <a:rPr dirty="0"/>
              <a:t> </a:t>
            </a:r>
            <a:r>
              <a:rPr dirty="0" err="1"/>
              <a:t>fotografia</a:t>
            </a:r>
            <a:r>
              <a:rPr dirty="0"/>
              <a:t>”</a:t>
            </a:r>
          </a:p>
          <a:p>
            <a:pPr algn="l">
              <a:defRPr sz="4100" spc="-82">
                <a:solidFill>
                  <a:srgbClr val="516F7B"/>
                </a:solidFill>
              </a:defRPr>
            </a:pPr>
            <a:r>
              <a:rPr dirty="0"/>
              <a:t>“</a:t>
            </a:r>
            <a:r>
              <a:rPr dirty="0" err="1"/>
              <a:t>Miglior</a:t>
            </a:r>
            <a:r>
              <a:rPr dirty="0"/>
              <a:t> </a:t>
            </a:r>
            <a:r>
              <a:rPr dirty="0" err="1"/>
              <a:t>attore</a:t>
            </a:r>
            <a:r>
              <a:rPr dirty="0"/>
              <a:t>/</a:t>
            </a:r>
            <a:r>
              <a:rPr dirty="0" err="1"/>
              <a:t>attrice</a:t>
            </a:r>
            <a:r>
              <a:rPr dirty="0"/>
              <a:t>”</a:t>
            </a:r>
          </a:p>
          <a:p>
            <a:pPr algn="l">
              <a:defRPr sz="4100" spc="-82">
                <a:solidFill>
                  <a:srgbClr val="516F7B"/>
                </a:solidFill>
              </a:defRPr>
            </a:pPr>
            <a:endParaRPr dirty="0"/>
          </a:p>
          <a:p>
            <a:pPr algn="l">
              <a:defRPr sz="4100" spc="-82">
                <a:solidFill>
                  <a:srgbClr val="516F7B"/>
                </a:solidFill>
              </a:defRPr>
            </a:pPr>
            <a:r>
              <a:rPr dirty="0"/>
              <a:t>Questa </a:t>
            </a:r>
            <a:r>
              <a:rPr dirty="0" err="1"/>
              <a:t>fase</a:t>
            </a:r>
            <a:r>
              <a:rPr dirty="0"/>
              <a:t> </a:t>
            </a:r>
            <a:r>
              <a:rPr dirty="0" err="1"/>
              <a:t>permetterebbe</a:t>
            </a:r>
            <a:r>
              <a:rPr dirty="0"/>
              <a:t> di </a:t>
            </a:r>
            <a:r>
              <a:rPr dirty="0" err="1"/>
              <a:t>creare</a:t>
            </a:r>
            <a:r>
              <a:rPr dirty="0"/>
              <a:t> un </a:t>
            </a:r>
            <a:r>
              <a:rPr dirty="0" err="1"/>
              <a:t>contesto</a:t>
            </a:r>
            <a:r>
              <a:rPr dirty="0"/>
              <a:t> molto </a:t>
            </a:r>
            <a:r>
              <a:rPr dirty="0" err="1"/>
              <a:t>divertente</a:t>
            </a:r>
            <a:r>
              <a:rPr dirty="0"/>
              <a:t>, con la </a:t>
            </a:r>
            <a:r>
              <a:rPr dirty="0" err="1"/>
              <a:t>possibilità</a:t>
            </a:r>
            <a:r>
              <a:rPr dirty="0"/>
              <a:t> di </a:t>
            </a:r>
            <a:r>
              <a:rPr dirty="0" err="1"/>
              <a:t>premiare</a:t>
            </a:r>
            <a:r>
              <a:rPr dirty="0"/>
              <a:t> le </a:t>
            </a:r>
            <a:r>
              <a:rPr dirty="0" err="1"/>
              <a:t>squadre</a:t>
            </a:r>
            <a:r>
              <a:rPr dirty="0"/>
              <a:t>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performanti</a:t>
            </a:r>
            <a:r>
              <a:rPr dirty="0"/>
              <a:t> e quelle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sono</a:t>
            </a:r>
            <a:r>
              <a:rPr dirty="0"/>
              <a:t> </a:t>
            </a:r>
            <a:r>
              <a:rPr dirty="0" err="1"/>
              <a:t>messe</a:t>
            </a:r>
            <a:r>
              <a:rPr dirty="0"/>
              <a:t> </a:t>
            </a:r>
            <a:r>
              <a:rPr dirty="0" err="1"/>
              <a:t>più</a:t>
            </a:r>
            <a:r>
              <a:rPr dirty="0"/>
              <a:t> in </a:t>
            </a:r>
            <a:r>
              <a:rPr dirty="0" err="1"/>
              <a:t>gioco</a:t>
            </a:r>
            <a:r>
              <a:rPr dirty="0"/>
              <a:t> o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hanno</a:t>
            </a:r>
            <a:r>
              <a:rPr dirty="0"/>
              <a:t> </a:t>
            </a:r>
            <a:r>
              <a:rPr dirty="0" err="1"/>
              <a:t>raggiunto</a:t>
            </a:r>
            <a:r>
              <a:rPr dirty="0"/>
              <a:t> </a:t>
            </a:r>
            <a:r>
              <a:rPr dirty="0" err="1"/>
              <a:t>meglio</a:t>
            </a:r>
            <a:r>
              <a:rPr dirty="0"/>
              <a:t> </a:t>
            </a:r>
            <a:r>
              <a:rPr dirty="0" err="1"/>
              <a:t>l’obiettivo</a:t>
            </a:r>
            <a:r>
              <a:rPr dirty="0"/>
              <a:t> </a:t>
            </a:r>
            <a:r>
              <a:rPr dirty="0" err="1"/>
              <a:t>definito</a:t>
            </a:r>
            <a:r>
              <a:rPr dirty="0"/>
              <a:t> </a:t>
            </a:r>
            <a:r>
              <a:rPr dirty="0" err="1"/>
              <a:t>nel</a:t>
            </a:r>
            <a:r>
              <a:rPr dirty="0"/>
              <a:t> briefing.</a:t>
            </a:r>
          </a:p>
        </p:txBody>
      </p:sp>
      <p:sp>
        <p:nvSpPr>
          <p:cNvPr id="2" name="CHI SONO">
            <a:extLst>
              <a:ext uri="{FF2B5EF4-FFF2-40B4-BE49-F238E27FC236}">
                <a16:creationId xmlns:a16="http://schemas.microsoft.com/office/drawing/2014/main" id="{E72434FA-A042-6B49-85F0-8678D3D69952}"/>
              </a:ext>
            </a:extLst>
          </p:cNvPr>
          <p:cNvSpPr txBox="1"/>
          <p:nvPr/>
        </p:nvSpPr>
        <p:spPr>
          <a:xfrm>
            <a:off x="209838" y="351369"/>
            <a:ext cx="1187825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it-IT" cap="all" dirty="0"/>
              <a:t>OSCAR</a:t>
            </a:r>
            <a:endParaRPr cap="all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Stock-642891484.jpg" descr="iStock-642891484.jpg"/>
          <p:cNvPicPr>
            <a:picLocks noChangeAspect="1"/>
          </p:cNvPicPr>
          <p:nvPr/>
        </p:nvPicPr>
        <p:blipFill>
          <a:blip r:embed="rId2"/>
          <a:srcRect l="36632"/>
          <a:stretch>
            <a:fillRect/>
          </a:stretch>
        </p:blipFill>
        <p:spPr>
          <a:xfrm flipH="1">
            <a:off x="-644380" y="-199"/>
            <a:ext cx="1303724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ipologia: indoor/outdoor…"/>
          <p:cNvSpPr txBox="1"/>
          <p:nvPr/>
        </p:nvSpPr>
        <p:spPr>
          <a:xfrm>
            <a:off x="12947489" y="1743589"/>
            <a:ext cx="8293423" cy="11778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just">
              <a:defRPr sz="4200" spc="-42">
                <a:solidFill>
                  <a:srgbClr val="516F7B"/>
                </a:solidFill>
              </a:defRPr>
            </a:pP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Tipologia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:</a:t>
            </a:r>
            <a:r>
              <a:rPr dirty="0"/>
              <a:t> indoor/outdoor</a:t>
            </a:r>
            <a:br>
              <a:rPr dirty="0"/>
            </a:br>
            <a:endParaRPr dirty="0"/>
          </a:p>
          <a:p>
            <a:pPr algn="just">
              <a:defRPr sz="4200" spc="-42">
                <a:solidFill>
                  <a:srgbClr val="516F7B"/>
                </a:solidFill>
              </a:defRPr>
            </a:pP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Modalità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:</a:t>
            </a:r>
            <a:r>
              <a:rPr dirty="0"/>
              <a:t> </a:t>
            </a:r>
            <a:r>
              <a:rPr dirty="0" err="1"/>
              <a:t>squadre</a:t>
            </a:r>
            <a:r>
              <a:rPr dirty="0"/>
              <a:t> da 4/6 </a:t>
            </a:r>
            <a:r>
              <a:rPr dirty="0" err="1"/>
              <a:t>persone</a:t>
            </a:r>
            <a:endParaRPr dirty="0"/>
          </a:p>
          <a:p>
            <a:pPr algn="just">
              <a:defRPr sz="4200" spc="-42">
                <a:solidFill>
                  <a:srgbClr val="516F7B"/>
                </a:solidFill>
              </a:defRPr>
            </a:pPr>
            <a:r>
              <a:rPr b="1" dirty="0" err="1">
                <a:latin typeface="Gill Sans"/>
                <a:ea typeface="Gill Sans"/>
                <a:cs typeface="Gill Sans"/>
                <a:sym typeface="Gill Sans"/>
              </a:rPr>
              <a:t>Durata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dirty="0"/>
              <a:t>da 3 a 8 ore</a:t>
            </a:r>
          </a:p>
          <a:p>
            <a:pPr algn="just">
              <a:defRPr sz="4200" spc="-42">
                <a:solidFill>
                  <a:srgbClr val="516F7B"/>
                </a:solidFill>
              </a:defRPr>
            </a:pPr>
            <a:endParaRPr dirty="0"/>
          </a:p>
          <a:p>
            <a:pPr algn="just">
              <a:defRPr sz="4200" b="1" spc="-42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Parole </a:t>
            </a:r>
            <a:r>
              <a:rPr dirty="0" err="1"/>
              <a:t>Chiave</a:t>
            </a:r>
            <a:r>
              <a:rPr dirty="0"/>
              <a:t>:</a:t>
            </a:r>
          </a:p>
          <a:p>
            <a:pPr marL="228600" indent="-228600" algn="just">
              <a:buSzPct val="100000"/>
              <a:buChar char="•"/>
              <a:defRPr sz="4200" spc="-42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Lavoro</a:t>
            </a:r>
            <a:r>
              <a:rPr dirty="0"/>
              <a:t> di </a:t>
            </a:r>
            <a:r>
              <a:rPr dirty="0" err="1"/>
              <a:t>squadra</a:t>
            </a:r>
            <a:endParaRPr dirty="0"/>
          </a:p>
          <a:p>
            <a:pPr marL="228600" indent="-228600" algn="just">
              <a:buSzPct val="100000"/>
              <a:buChar char="•"/>
              <a:defRPr sz="4200" spc="-42">
                <a:solidFill>
                  <a:srgbClr val="516F7B"/>
                </a:solidFill>
              </a:defRPr>
            </a:pPr>
            <a:r>
              <a:rPr dirty="0"/>
              <a:t> Brainstorming</a:t>
            </a:r>
          </a:p>
          <a:p>
            <a:pPr marL="228600" indent="-228600" algn="just">
              <a:buSzPct val="100000"/>
              <a:buChar char="•"/>
              <a:defRPr sz="4200" spc="-42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Creatività</a:t>
            </a:r>
            <a:endParaRPr dirty="0"/>
          </a:p>
          <a:p>
            <a:pPr marL="228600" indent="-228600" algn="l">
              <a:buSzPct val="100000"/>
              <a:buChar char="•"/>
              <a:defRPr sz="4200" spc="-42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t>Pianificazione</a:t>
            </a:r>
            <a:endParaRPr dirty="0"/>
          </a:p>
          <a:p>
            <a:pPr marL="228600" indent="-228600" algn="just">
              <a:buSzPct val="100000"/>
              <a:buChar char="•"/>
              <a:defRPr sz="4200" spc="-42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Divisione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ruoli</a:t>
            </a:r>
            <a:endParaRPr dirty="0"/>
          </a:p>
          <a:p>
            <a:pPr marL="228600" indent="-228600" algn="just">
              <a:buSzPct val="100000"/>
              <a:buChar char="•"/>
              <a:defRPr sz="4200" spc="-42">
                <a:solidFill>
                  <a:srgbClr val="516F7B"/>
                </a:solidFill>
              </a:defRPr>
            </a:pPr>
            <a:r>
              <a:rPr dirty="0"/>
              <a:t> Problem Solving</a:t>
            </a:r>
          </a:p>
          <a:p>
            <a:pPr marL="228600" indent="-228600" algn="just">
              <a:buSzPct val="100000"/>
              <a:buChar char="•"/>
              <a:defRPr sz="4200" spc="-42">
                <a:solidFill>
                  <a:srgbClr val="516F7B"/>
                </a:solidFill>
              </a:defRPr>
            </a:pPr>
            <a:r>
              <a:rPr dirty="0" err="1"/>
              <a:t>Comunicazione</a:t>
            </a:r>
            <a:br>
              <a:rPr dirty="0"/>
            </a:br>
            <a:endParaRPr dirty="0"/>
          </a:p>
          <a:p>
            <a:pPr algn="just">
              <a:defRPr sz="4200" b="1" spc="-42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err="1"/>
              <a:t>Materiale</a:t>
            </a:r>
            <a:r>
              <a:rPr dirty="0"/>
              <a:t>:</a:t>
            </a:r>
          </a:p>
          <a:p>
            <a:pPr marL="228600" indent="-228600" algn="just">
              <a:buSzPct val="100000"/>
              <a:buChar char="•"/>
              <a:defRPr sz="4200" spc="-42">
                <a:solidFill>
                  <a:srgbClr val="516F7B"/>
                </a:solidFill>
              </a:defRPr>
            </a:pPr>
            <a:r>
              <a:rPr dirty="0"/>
              <a:t> </a:t>
            </a:r>
            <a:r>
              <a:rPr dirty="0" err="1"/>
              <a:t>Proiettore</a:t>
            </a:r>
            <a:r>
              <a:rPr dirty="0"/>
              <a:t>, </a:t>
            </a:r>
            <a:r>
              <a:rPr dirty="0" err="1"/>
              <a:t>schermo</a:t>
            </a:r>
            <a:r>
              <a:rPr dirty="0"/>
              <a:t> e </a:t>
            </a:r>
            <a:r>
              <a:rPr dirty="0" err="1"/>
              <a:t>impianto</a:t>
            </a:r>
            <a:r>
              <a:rPr dirty="0"/>
              <a:t> audio</a:t>
            </a:r>
          </a:p>
          <a:p>
            <a:pPr marL="228600" indent="-228600" algn="just">
              <a:buSzPct val="100000"/>
              <a:buChar char="•"/>
              <a:defRPr sz="4200" spc="-42">
                <a:solidFill>
                  <a:srgbClr val="516F7B"/>
                </a:solidFill>
              </a:defRPr>
            </a:pPr>
            <a:r>
              <a:rPr dirty="0"/>
              <a:t> Flipchart (</a:t>
            </a:r>
            <a:r>
              <a:rPr dirty="0" err="1"/>
              <a:t>lavagna</a:t>
            </a:r>
            <a:r>
              <a:rPr dirty="0"/>
              <a:t> a </a:t>
            </a:r>
            <a:r>
              <a:rPr dirty="0" err="1"/>
              <a:t>fogli</a:t>
            </a:r>
            <a:r>
              <a:rPr dirty="0"/>
              <a:t> </a:t>
            </a:r>
            <a:r>
              <a:rPr dirty="0" err="1"/>
              <a:t>mobili</a:t>
            </a:r>
            <a:r>
              <a:rPr dirty="0"/>
              <a:t>)</a:t>
            </a:r>
          </a:p>
          <a:p>
            <a:pPr marL="228600" indent="-228600" algn="just">
              <a:buSzPct val="100000"/>
              <a:buChar char="•"/>
              <a:defRPr sz="4200" spc="-42">
                <a:solidFill>
                  <a:srgbClr val="516F7B"/>
                </a:solidFill>
              </a:defRPr>
            </a:pPr>
            <a:r>
              <a:rPr dirty="0"/>
              <a:t> Location </a:t>
            </a:r>
            <a:r>
              <a:rPr dirty="0" err="1"/>
              <a:t>adeguata</a:t>
            </a:r>
            <a:endParaRPr dirty="0"/>
          </a:p>
        </p:txBody>
      </p:sp>
      <p:sp>
        <p:nvSpPr>
          <p:cNvPr id="2" name="CHI SONO">
            <a:extLst>
              <a:ext uri="{FF2B5EF4-FFF2-40B4-BE49-F238E27FC236}">
                <a16:creationId xmlns:a16="http://schemas.microsoft.com/office/drawing/2014/main" id="{FF4AE751-0AAC-44EF-C5CF-EBE4367521B3}"/>
              </a:ext>
            </a:extLst>
          </p:cNvPr>
          <p:cNvSpPr txBox="1"/>
          <p:nvPr/>
        </p:nvSpPr>
        <p:spPr>
          <a:xfrm>
            <a:off x="12505748" y="203088"/>
            <a:ext cx="11878252" cy="152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it-IT" cap="all" dirty="0"/>
              <a:t>INDICAZIONI</a:t>
            </a:r>
            <a:endParaRPr cap="all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HI SONO"/>
          <p:cNvSpPr txBox="1"/>
          <p:nvPr/>
        </p:nvSpPr>
        <p:spPr>
          <a:xfrm>
            <a:off x="10920888" y="2169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z="9000" spc="-18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/>
              <a:t>CHI SONO</a:t>
            </a:r>
          </a:p>
        </p:txBody>
      </p:sp>
      <p:pic>
        <p:nvPicPr>
          <p:cNvPr id="197" name="MaxVellucci.jpg" descr="MaxVellucci.jpg"/>
          <p:cNvPicPr>
            <a:picLocks noChangeAspect="1"/>
          </p:cNvPicPr>
          <p:nvPr/>
        </p:nvPicPr>
        <p:blipFill rotWithShape="1">
          <a:blip r:embed="rId2"/>
          <a:srcRect l="12628" t="2453" r="12546" b="2866"/>
          <a:stretch/>
        </p:blipFill>
        <p:spPr>
          <a:xfrm>
            <a:off x="1" y="0"/>
            <a:ext cx="1091038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Da più di 20 anni mi occupo di formazione nell’ambito delle soft skills, soprattutto sui temi legati alla comunicazione (sia dal vivo che online), al pensiero creativo e innovativo e alle competenze legate all’improvvisazione.  In particolare mi occupo d"/>
          <p:cNvSpPr txBox="1"/>
          <p:nvPr/>
        </p:nvSpPr>
        <p:spPr>
          <a:xfrm>
            <a:off x="11534893" y="2119786"/>
            <a:ext cx="12313648" cy="10670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/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Da più di 20 anni mi occupo di formazione nell’ambito delle s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oft skills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 con una particolare specializzazione su temi come la comunicazione, il pensiero creativo e innovativo, il creative </a:t>
            </a:r>
            <a:r>
              <a:rPr lang="it-IT" sz="3600" dirty="0" err="1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problem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solving e la leadership.</a:t>
            </a:r>
          </a:p>
          <a:p>
            <a:pPr algn="l"/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In particolare mi occupo di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public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speaking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presentation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skills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, comunicazione dal vivo e online,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storytelling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slidemaking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,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comunicazione intergruppo attraverso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teambuilding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</a:t>
            </a:r>
            <a:r>
              <a:rPr lang="it-IT" sz="3600" b="1" dirty="0" err="1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teamworking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.</a:t>
            </a:r>
            <a:b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Mi occupo inoltre di tutti quei processi che sono alla base della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creatività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e della capacità di </a:t>
            </a:r>
            <a:r>
              <a:rPr lang="it-IT" sz="3600" dirty="0" err="1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problem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solving, atti a sviluppare un pensiero orientato all’innovazione.</a:t>
            </a:r>
            <a:b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In aggiunta, affianco le aziende per la realizzazione di eventi e progetti di 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comunicazione interna ed esterna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. </a:t>
            </a:r>
          </a:p>
          <a:p>
            <a:pPr algn="l"/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Sono inoltre il fondatore del metodo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Improv4Business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, che utilizza i principi dell’improvvisazione nell’ambito della formazione sia personale che professionale, con l’obiettivo di fornire gli strumenti per </a:t>
            </a:r>
            <a:r>
              <a:rPr lang="it-IT" sz="3600" b="1" dirty="0">
                <a:solidFill>
                  <a:srgbClr val="405C68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adattarsi</a:t>
            </a:r>
            <a:r>
              <a:rPr lang="it-IT" sz="3600" dirty="0">
                <a:solidFill>
                  <a:srgbClr val="405C68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meglio ai cambiamenti e per sviluppare il proprio potenziale al massimo, soprattutto nella capacità di lavorare in team.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8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646</Words>
  <Application>Microsoft Macintosh PowerPoint</Application>
  <PresentationFormat>Personalizzato</PresentationFormat>
  <Paragraphs>49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Futura Bold</vt:lpstr>
      <vt:lpstr>Gill Sans</vt:lpstr>
      <vt:lpstr>Gill Sans Light</vt:lpstr>
      <vt:lpstr>Lucida Grande</vt:lpstr>
      <vt:lpstr>Market Deco</vt:lpstr>
      <vt:lpstr>Showroom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Microsoft Office User</cp:lastModifiedBy>
  <cp:revision>1</cp:revision>
  <dcterms:modified xsi:type="dcterms:W3CDTF">2024-04-23T15:39:02Z</dcterms:modified>
</cp:coreProperties>
</file>